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 id="2147483682" r:id="rId6"/>
    <p:sldMasterId id="2147483684" r:id="rId7"/>
  </p:sldMasterIdLst>
  <p:notesMasterIdLst>
    <p:notesMasterId r:id="rId27"/>
  </p:notesMasterIdLst>
  <p:handoutMasterIdLst>
    <p:handoutMasterId r:id="rId28"/>
  </p:handoutMasterIdLst>
  <p:sldIdLst>
    <p:sldId id="259" r:id="rId8"/>
    <p:sldId id="266" r:id="rId9"/>
    <p:sldId id="293" r:id="rId10"/>
    <p:sldId id="295" r:id="rId11"/>
    <p:sldId id="284" r:id="rId12"/>
    <p:sldId id="286" r:id="rId13"/>
    <p:sldId id="285" r:id="rId14"/>
    <p:sldId id="275" r:id="rId15"/>
    <p:sldId id="276" r:id="rId16"/>
    <p:sldId id="287" r:id="rId17"/>
    <p:sldId id="288" r:id="rId18"/>
    <p:sldId id="289" r:id="rId19"/>
    <p:sldId id="283" r:id="rId20"/>
    <p:sldId id="281" r:id="rId21"/>
    <p:sldId id="264" r:id="rId22"/>
    <p:sldId id="290" r:id="rId23"/>
    <p:sldId id="294" r:id="rId24"/>
    <p:sldId id="268"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 McConnell" initials="EM" lastIdx="11" clrIdx="0">
    <p:extLst>
      <p:ext uri="{19B8F6BF-5375-455C-9EA6-DF929625EA0E}">
        <p15:presenceInfo xmlns:p15="http://schemas.microsoft.com/office/powerpoint/2012/main" userId="S::Eliza.McConnell@skillsforcare.org.uk::93dfa243-09ac-4636-bb57-c48a7a2fd3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C95"/>
    <a:srgbClr val="E87722"/>
    <a:srgbClr val="330072"/>
    <a:srgbClr val="A20067"/>
    <a:srgbClr val="005EB8"/>
    <a:srgbClr val="CACACA"/>
    <a:srgbClr val="BA0C2F"/>
    <a:srgbClr val="00A651"/>
    <a:srgbClr val="FFB81C"/>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A14E4-95E4-FF50-8CB2-4690FF533270}" v="5" dt="2023-03-23T16:11:57.432"/>
    <p1510:client id="{36B54E79-B4CA-7CE5-72CF-68684A131B90}" v="2" dt="2022-09-30T14:49:35.935"/>
    <p1510:client id="{70F78809-CAFE-4392-7C3A-B37913B0F07C}" v="3" dt="2023-03-22T14:28:49.836"/>
    <p1510:client id="{A2EDA76A-8A91-FA85-D086-64E720E4EA15}" v="7" dt="2022-10-31T10:03:03.744"/>
    <p1510:client id="{D8B292AA-64AF-C25A-9AA9-549244FEF41B}" v="4" dt="2023-02-07T13:13:41.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5"/>
    <p:restoredTop sz="75676" autoAdjust="0"/>
  </p:normalViewPr>
  <p:slideViewPr>
    <p:cSldViewPr snapToGrid="0" snapToObjects="1">
      <p:cViewPr varScale="1">
        <p:scale>
          <a:sx n="86" d="100"/>
          <a:sy n="86" d="100"/>
        </p:scale>
        <p:origin x="242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 McConnell" userId="93dfa243-09ac-4636-bb57-c48a7a2fd3b0" providerId="ADAL" clId="{2F428860-8E43-4BEA-9A18-34EF5865F491}"/>
    <pc:docChg chg="undo custSel addSld delSld modSld sldOrd">
      <pc:chgData name="Eliza McConnell" userId="93dfa243-09ac-4636-bb57-c48a7a2fd3b0" providerId="ADAL" clId="{2F428860-8E43-4BEA-9A18-34EF5865F491}" dt="2021-10-06T11:02:35.968" v="5697" actId="20577"/>
      <pc:docMkLst>
        <pc:docMk/>
      </pc:docMkLst>
      <pc:sldChg chg="modNotesTx">
        <pc:chgData name="Eliza McConnell" userId="93dfa243-09ac-4636-bb57-c48a7a2fd3b0" providerId="ADAL" clId="{2F428860-8E43-4BEA-9A18-34EF5865F491}" dt="2021-08-18T15:29:00.614" v="5139" actId="20577"/>
        <pc:sldMkLst>
          <pc:docMk/>
          <pc:sldMk cId="1149484372" sldId="259"/>
        </pc:sldMkLst>
      </pc:sldChg>
      <pc:sldChg chg="del">
        <pc:chgData name="Eliza McConnell" userId="93dfa243-09ac-4636-bb57-c48a7a2fd3b0" providerId="ADAL" clId="{2F428860-8E43-4BEA-9A18-34EF5865F491}" dt="2021-08-18T10:58:34.679" v="205" actId="47"/>
        <pc:sldMkLst>
          <pc:docMk/>
          <pc:sldMk cId="3117617454" sldId="260"/>
        </pc:sldMkLst>
      </pc:sldChg>
      <pc:sldChg chg="addSp delSp del mod">
        <pc:chgData name="Eliza McConnell" userId="93dfa243-09ac-4636-bb57-c48a7a2fd3b0" providerId="ADAL" clId="{2F428860-8E43-4BEA-9A18-34EF5865F491}" dt="2021-08-18T13:42:34.050" v="3017" actId="47"/>
        <pc:sldMkLst>
          <pc:docMk/>
          <pc:sldMk cId="3848896605" sldId="261"/>
        </pc:sldMkLst>
        <pc:picChg chg="add del">
          <ac:chgData name="Eliza McConnell" userId="93dfa243-09ac-4636-bb57-c48a7a2fd3b0" providerId="ADAL" clId="{2F428860-8E43-4BEA-9A18-34EF5865F491}" dt="2021-08-18T11:42:30.281" v="610" actId="21"/>
          <ac:picMkLst>
            <pc:docMk/>
            <pc:sldMk cId="3848896605" sldId="261"/>
            <ac:picMk id="5" creationId="{2CC2C413-8828-48A0-B4BF-0E8E15A462F4}"/>
          </ac:picMkLst>
        </pc:picChg>
      </pc:sldChg>
      <pc:sldChg chg="modNotesTx">
        <pc:chgData name="Eliza McConnell" userId="93dfa243-09ac-4636-bb57-c48a7a2fd3b0" providerId="ADAL" clId="{2F428860-8E43-4BEA-9A18-34EF5865F491}" dt="2021-08-18T13:42:16.028" v="3016" actId="20577"/>
        <pc:sldMkLst>
          <pc:docMk/>
          <pc:sldMk cId="3660538625" sldId="264"/>
        </pc:sldMkLst>
      </pc:sldChg>
      <pc:sldChg chg="del">
        <pc:chgData name="Eliza McConnell" userId="93dfa243-09ac-4636-bb57-c48a7a2fd3b0" providerId="ADAL" clId="{2F428860-8E43-4BEA-9A18-34EF5865F491}" dt="2021-08-18T13:46:34.583" v="3158" actId="47"/>
        <pc:sldMkLst>
          <pc:docMk/>
          <pc:sldMk cId="1281615304" sldId="265"/>
        </pc:sldMkLst>
      </pc:sldChg>
      <pc:sldChg chg="addSp delSp modSp mod delAnim modAnim">
        <pc:chgData name="Eliza McConnell" userId="93dfa243-09ac-4636-bb57-c48a7a2fd3b0" providerId="ADAL" clId="{2F428860-8E43-4BEA-9A18-34EF5865F491}" dt="2021-08-26T09:00:01.864" v="5649" actId="14100"/>
        <pc:sldMkLst>
          <pc:docMk/>
          <pc:sldMk cId="2223169119" sldId="266"/>
        </pc:sldMkLst>
        <pc:picChg chg="add mod">
          <ac:chgData name="Eliza McConnell" userId="93dfa243-09ac-4636-bb57-c48a7a2fd3b0" providerId="ADAL" clId="{2F428860-8E43-4BEA-9A18-34EF5865F491}" dt="2021-08-26T09:00:01.864" v="5649" actId="14100"/>
          <ac:picMkLst>
            <pc:docMk/>
            <pc:sldMk cId="2223169119" sldId="266"/>
            <ac:picMk id="3" creationId="{D501BF7D-E3B5-4BBE-9E68-8999A5832138}"/>
          </ac:picMkLst>
        </pc:picChg>
        <pc:picChg chg="del">
          <ac:chgData name="Eliza McConnell" userId="93dfa243-09ac-4636-bb57-c48a7a2fd3b0" providerId="ADAL" clId="{2F428860-8E43-4BEA-9A18-34EF5865F491}" dt="2021-08-26T08:59:37.257" v="5647" actId="478"/>
          <ac:picMkLst>
            <pc:docMk/>
            <pc:sldMk cId="2223169119" sldId="266"/>
            <ac:picMk id="5" creationId="{24EE9AA5-706A-405B-814F-C113D3B45B5B}"/>
          </ac:picMkLst>
        </pc:picChg>
      </pc:sldChg>
      <pc:sldChg chg="modSp mod modNotesTx">
        <pc:chgData name="Eliza McConnell" userId="93dfa243-09ac-4636-bb57-c48a7a2fd3b0" providerId="ADAL" clId="{2F428860-8E43-4BEA-9A18-34EF5865F491}" dt="2021-09-01T10:48:03.828" v="5655" actId="20577"/>
        <pc:sldMkLst>
          <pc:docMk/>
          <pc:sldMk cId="1220913922" sldId="267"/>
        </pc:sldMkLst>
        <pc:spChg chg="mod">
          <ac:chgData name="Eliza McConnell" userId="93dfa243-09ac-4636-bb57-c48a7a2fd3b0" providerId="ADAL" clId="{2F428860-8E43-4BEA-9A18-34EF5865F491}" dt="2021-08-18T11:15:20.500" v="225" actId="20577"/>
          <ac:spMkLst>
            <pc:docMk/>
            <pc:sldMk cId="1220913922" sldId="267"/>
            <ac:spMk id="5" creationId="{867489CC-0DEB-4917-BBAC-7AF326230470}"/>
          </ac:spMkLst>
        </pc:spChg>
      </pc:sldChg>
      <pc:sldChg chg="delSp modSp mod modNotesTx">
        <pc:chgData name="Eliza McConnell" userId="93dfa243-09ac-4636-bb57-c48a7a2fd3b0" providerId="ADAL" clId="{2F428860-8E43-4BEA-9A18-34EF5865F491}" dt="2021-08-18T15:20:22.277" v="5030" actId="20577"/>
        <pc:sldMkLst>
          <pc:docMk/>
          <pc:sldMk cId="4289307347" sldId="268"/>
        </pc:sldMkLst>
        <pc:spChg chg="mod">
          <ac:chgData name="Eliza McConnell" userId="93dfa243-09ac-4636-bb57-c48a7a2fd3b0" providerId="ADAL" clId="{2F428860-8E43-4BEA-9A18-34EF5865F491}" dt="2021-08-18T15:12:44.329" v="4415" actId="6549"/>
          <ac:spMkLst>
            <pc:docMk/>
            <pc:sldMk cId="4289307347" sldId="268"/>
            <ac:spMk id="2" creationId="{EAF275F5-A7FB-4F83-92C0-EFA5CEAEE0C2}"/>
          </ac:spMkLst>
        </pc:spChg>
        <pc:spChg chg="mod">
          <ac:chgData name="Eliza McConnell" userId="93dfa243-09ac-4636-bb57-c48a7a2fd3b0" providerId="ADAL" clId="{2F428860-8E43-4BEA-9A18-34EF5865F491}" dt="2021-08-18T15:20:22.277" v="5030" actId="20577"/>
          <ac:spMkLst>
            <pc:docMk/>
            <pc:sldMk cId="4289307347" sldId="268"/>
            <ac:spMk id="6" creationId="{05870259-E992-4FD1-BD07-ADAC24F13DAD}"/>
          </ac:spMkLst>
        </pc:spChg>
        <pc:picChg chg="del">
          <ac:chgData name="Eliza McConnell" userId="93dfa243-09ac-4636-bb57-c48a7a2fd3b0" providerId="ADAL" clId="{2F428860-8E43-4BEA-9A18-34EF5865F491}" dt="2021-08-18T15:15:02.044" v="4587" actId="478"/>
          <ac:picMkLst>
            <pc:docMk/>
            <pc:sldMk cId="4289307347" sldId="268"/>
            <ac:picMk id="8" creationId="{4BA1195D-61F7-4495-9E96-623567FD8DB3}"/>
          </ac:picMkLst>
        </pc:picChg>
      </pc:sldChg>
      <pc:sldChg chg="del">
        <pc:chgData name="Eliza McConnell" userId="93dfa243-09ac-4636-bb57-c48a7a2fd3b0" providerId="ADAL" clId="{2F428860-8E43-4BEA-9A18-34EF5865F491}" dt="2021-08-18T10:58:56.441" v="206" actId="47"/>
        <pc:sldMkLst>
          <pc:docMk/>
          <pc:sldMk cId="1132281457" sldId="269"/>
        </pc:sldMkLst>
      </pc:sldChg>
      <pc:sldChg chg="del">
        <pc:chgData name="Eliza McConnell" userId="93dfa243-09ac-4636-bb57-c48a7a2fd3b0" providerId="ADAL" clId="{2F428860-8E43-4BEA-9A18-34EF5865F491}" dt="2021-08-18T10:58:58.757" v="208" actId="47"/>
        <pc:sldMkLst>
          <pc:docMk/>
          <pc:sldMk cId="202648046" sldId="270"/>
        </pc:sldMkLst>
      </pc:sldChg>
      <pc:sldChg chg="del">
        <pc:chgData name="Eliza McConnell" userId="93dfa243-09ac-4636-bb57-c48a7a2fd3b0" providerId="ADAL" clId="{2F428860-8E43-4BEA-9A18-34EF5865F491}" dt="2021-08-18T10:58:59.752" v="209" actId="47"/>
        <pc:sldMkLst>
          <pc:docMk/>
          <pc:sldMk cId="1137611651" sldId="271"/>
        </pc:sldMkLst>
      </pc:sldChg>
      <pc:sldChg chg="del">
        <pc:chgData name="Eliza McConnell" userId="93dfa243-09ac-4636-bb57-c48a7a2fd3b0" providerId="ADAL" clId="{2F428860-8E43-4BEA-9A18-34EF5865F491}" dt="2021-08-18T10:59:00.956" v="210" actId="47"/>
        <pc:sldMkLst>
          <pc:docMk/>
          <pc:sldMk cId="4111920554" sldId="273"/>
        </pc:sldMkLst>
      </pc:sldChg>
      <pc:sldChg chg="del">
        <pc:chgData name="Eliza McConnell" userId="93dfa243-09ac-4636-bb57-c48a7a2fd3b0" providerId="ADAL" clId="{2F428860-8E43-4BEA-9A18-34EF5865F491}" dt="2021-08-18T10:58:57.740" v="207" actId="47"/>
        <pc:sldMkLst>
          <pc:docMk/>
          <pc:sldMk cId="2971830726" sldId="274"/>
        </pc:sldMkLst>
      </pc:sldChg>
      <pc:sldChg chg="del ord modNotesTx">
        <pc:chgData name="Eliza McConnell" userId="93dfa243-09ac-4636-bb57-c48a7a2fd3b0" providerId="ADAL" clId="{2F428860-8E43-4BEA-9A18-34EF5865F491}" dt="2021-10-06T11:00:58.783" v="5662" actId="47"/>
        <pc:sldMkLst>
          <pc:docMk/>
          <pc:sldMk cId="3014156486" sldId="275"/>
        </pc:sldMkLst>
      </pc:sldChg>
      <pc:sldChg chg="del ord modNotesTx">
        <pc:chgData name="Eliza McConnell" userId="93dfa243-09ac-4636-bb57-c48a7a2fd3b0" providerId="ADAL" clId="{2F428860-8E43-4BEA-9A18-34EF5865F491}" dt="2021-10-06T11:00:51.448" v="5660" actId="47"/>
        <pc:sldMkLst>
          <pc:docMk/>
          <pc:sldMk cId="173816921" sldId="276"/>
        </pc:sldMkLst>
      </pc:sldChg>
      <pc:sldChg chg="del">
        <pc:chgData name="Eliza McConnell" userId="93dfa243-09ac-4636-bb57-c48a7a2fd3b0" providerId="ADAL" clId="{2F428860-8E43-4BEA-9A18-34EF5865F491}" dt="2021-08-18T10:57:00.926" v="203" actId="47"/>
        <pc:sldMkLst>
          <pc:docMk/>
          <pc:sldMk cId="921729267" sldId="279"/>
        </pc:sldMkLst>
      </pc:sldChg>
      <pc:sldChg chg="del">
        <pc:chgData name="Eliza McConnell" userId="93dfa243-09ac-4636-bb57-c48a7a2fd3b0" providerId="ADAL" clId="{2F428860-8E43-4BEA-9A18-34EF5865F491}" dt="2021-08-18T13:37:22.941" v="2779" actId="47"/>
        <pc:sldMkLst>
          <pc:docMk/>
          <pc:sldMk cId="525124108" sldId="280"/>
        </pc:sldMkLst>
      </pc:sldChg>
      <pc:sldChg chg="modSp add mod modNotesTx">
        <pc:chgData name="Eliza McConnell" userId="93dfa243-09ac-4636-bb57-c48a7a2fd3b0" providerId="ADAL" clId="{2F428860-8E43-4BEA-9A18-34EF5865F491}" dt="2021-10-06T11:02:35.968" v="5697" actId="20577"/>
        <pc:sldMkLst>
          <pc:docMk/>
          <pc:sldMk cId="1164437180" sldId="281"/>
        </pc:sldMkLst>
        <pc:spChg chg="mod">
          <ac:chgData name="Eliza McConnell" userId="93dfa243-09ac-4636-bb57-c48a7a2fd3b0" providerId="ADAL" clId="{2F428860-8E43-4BEA-9A18-34EF5865F491}" dt="2021-08-18T13:36:32.984" v="2772" actId="20577"/>
          <ac:spMkLst>
            <pc:docMk/>
            <pc:sldMk cId="1164437180" sldId="281"/>
            <ac:spMk id="2" creationId="{93D18BAE-17E3-49E8-8CF5-23FADF055F81}"/>
          </ac:spMkLst>
        </pc:spChg>
        <pc:spChg chg="mod">
          <ac:chgData name="Eliza McConnell" userId="93dfa243-09ac-4636-bb57-c48a7a2fd3b0" providerId="ADAL" clId="{2F428860-8E43-4BEA-9A18-34EF5865F491}" dt="2021-08-18T13:40:41.144" v="2982" actId="1076"/>
          <ac:spMkLst>
            <pc:docMk/>
            <pc:sldMk cId="1164437180" sldId="281"/>
            <ac:spMk id="3" creationId="{9E073FD2-C5F5-48CC-B1D3-A7943FC32AC3}"/>
          </ac:spMkLst>
        </pc:spChg>
      </pc:sldChg>
      <pc:sldChg chg="modSp mod modNotesTx">
        <pc:chgData name="Eliza McConnell" userId="93dfa243-09ac-4636-bb57-c48a7a2fd3b0" providerId="ADAL" clId="{2F428860-8E43-4BEA-9A18-34EF5865F491}" dt="2021-08-18T15:30:14.599" v="5226" actId="6549"/>
        <pc:sldMkLst>
          <pc:docMk/>
          <pc:sldMk cId="2130916242" sldId="282"/>
        </pc:sldMkLst>
        <pc:spChg chg="mod">
          <ac:chgData name="Eliza McConnell" userId="93dfa243-09ac-4636-bb57-c48a7a2fd3b0" providerId="ADAL" clId="{2F428860-8E43-4BEA-9A18-34EF5865F491}" dt="2021-08-18T15:30:06.549" v="5221" actId="20577"/>
          <ac:spMkLst>
            <pc:docMk/>
            <pc:sldMk cId="2130916242" sldId="282"/>
            <ac:spMk id="4" creationId="{6FD25FCC-1440-4204-9A6D-126BC203DE84}"/>
          </ac:spMkLst>
        </pc:spChg>
      </pc:sldChg>
      <pc:sldChg chg="addSp delSp modSp new mod setBg modNotesTx">
        <pc:chgData name="Eliza McConnell" userId="93dfa243-09ac-4636-bb57-c48a7a2fd3b0" providerId="ADAL" clId="{2F428860-8E43-4BEA-9A18-34EF5865F491}" dt="2021-08-25T10:09:47.204" v="5368" actId="5793"/>
        <pc:sldMkLst>
          <pc:docMk/>
          <pc:sldMk cId="2027435581" sldId="283"/>
        </pc:sldMkLst>
        <pc:spChg chg="mod">
          <ac:chgData name="Eliza McConnell" userId="93dfa243-09ac-4636-bb57-c48a7a2fd3b0" providerId="ADAL" clId="{2F428860-8E43-4BEA-9A18-34EF5865F491}" dt="2021-08-18T11:18:26.804" v="315" actId="20577"/>
          <ac:spMkLst>
            <pc:docMk/>
            <pc:sldMk cId="2027435581" sldId="283"/>
            <ac:spMk id="2" creationId="{B62A88FD-D59F-42B4-BC0B-676AD0058B1E}"/>
          </ac:spMkLst>
        </pc:spChg>
        <pc:spChg chg="mod">
          <ac:chgData name="Eliza McConnell" userId="93dfa243-09ac-4636-bb57-c48a7a2fd3b0" providerId="ADAL" clId="{2F428860-8E43-4BEA-9A18-34EF5865F491}" dt="2021-08-25T10:08:51.268" v="5281" actId="20577"/>
          <ac:spMkLst>
            <pc:docMk/>
            <pc:sldMk cId="2027435581" sldId="283"/>
            <ac:spMk id="3" creationId="{37437DB9-6E14-4D8B-B1DB-21884D608A55}"/>
          </ac:spMkLst>
        </pc:spChg>
        <pc:spChg chg="del">
          <ac:chgData name="Eliza McConnell" userId="93dfa243-09ac-4636-bb57-c48a7a2fd3b0" providerId="ADAL" clId="{2F428860-8E43-4BEA-9A18-34EF5865F491}" dt="2021-08-18T11:18:29.989" v="316" actId="478"/>
          <ac:spMkLst>
            <pc:docMk/>
            <pc:sldMk cId="2027435581" sldId="283"/>
            <ac:spMk id="4" creationId="{1D28027A-5C31-4612-99B1-7F841AE2E82A}"/>
          </ac:spMkLst>
        </pc:spChg>
        <pc:picChg chg="add mod modCrop">
          <ac:chgData name="Eliza McConnell" userId="93dfa243-09ac-4636-bb57-c48a7a2fd3b0" providerId="ADAL" clId="{2F428860-8E43-4BEA-9A18-34EF5865F491}" dt="2021-08-18T13:50:38.882" v="3229" actId="1076"/>
          <ac:picMkLst>
            <pc:docMk/>
            <pc:sldMk cId="2027435581" sldId="283"/>
            <ac:picMk id="5" creationId="{709818D3-4602-4009-949C-34E17EE11BF1}"/>
          </ac:picMkLst>
        </pc:picChg>
      </pc:sldChg>
      <pc:sldChg chg="addSp delSp modSp add mod addCm delCm modCm">
        <pc:chgData name="Eliza McConnell" userId="93dfa243-09ac-4636-bb57-c48a7a2fd3b0" providerId="ADAL" clId="{2F428860-8E43-4BEA-9A18-34EF5865F491}" dt="2021-09-01T10:49:40.116" v="5658" actId="20577"/>
        <pc:sldMkLst>
          <pc:docMk/>
          <pc:sldMk cId="556007032" sldId="284"/>
        </pc:sldMkLst>
        <pc:spChg chg="mod">
          <ac:chgData name="Eliza McConnell" userId="93dfa243-09ac-4636-bb57-c48a7a2fd3b0" providerId="ADAL" clId="{2F428860-8E43-4BEA-9A18-34EF5865F491}" dt="2021-08-18T11:24:49.549" v="330" actId="14100"/>
          <ac:spMkLst>
            <pc:docMk/>
            <pc:sldMk cId="556007032" sldId="284"/>
            <ac:spMk id="3" creationId="{F1F1457C-AD8B-4F3C-BB6F-AA11642A678C}"/>
          </ac:spMkLst>
        </pc:spChg>
        <pc:spChg chg="add mod">
          <ac:chgData name="Eliza McConnell" userId="93dfa243-09ac-4636-bb57-c48a7a2fd3b0" providerId="ADAL" clId="{2F428860-8E43-4BEA-9A18-34EF5865F491}" dt="2021-09-01T10:49:40.116" v="5658" actId="20577"/>
          <ac:spMkLst>
            <pc:docMk/>
            <pc:sldMk cId="556007032" sldId="284"/>
            <ac:spMk id="12" creationId="{A6080DFF-11EC-47F9-870A-90C009AC3F14}"/>
          </ac:spMkLst>
        </pc:spChg>
        <pc:spChg chg="mod">
          <ac:chgData name="Eliza McConnell" userId="93dfa243-09ac-4636-bb57-c48a7a2fd3b0" providerId="ADAL" clId="{2F428860-8E43-4BEA-9A18-34EF5865F491}" dt="2021-08-18T11:25:09.492" v="334" actId="14100"/>
          <ac:spMkLst>
            <pc:docMk/>
            <pc:sldMk cId="556007032" sldId="284"/>
            <ac:spMk id="13" creationId="{CC89F88F-A1DA-4B01-BB56-01C4A521B625}"/>
          </ac:spMkLst>
        </pc:spChg>
        <pc:grpChg chg="del">
          <ac:chgData name="Eliza McConnell" userId="93dfa243-09ac-4636-bb57-c48a7a2fd3b0" providerId="ADAL" clId="{2F428860-8E43-4BEA-9A18-34EF5865F491}" dt="2021-08-18T11:17:05.719" v="227" actId="478"/>
          <ac:grpSpMkLst>
            <pc:docMk/>
            <pc:sldMk cId="556007032" sldId="284"/>
            <ac:grpSpMk id="6" creationId="{7CF227D4-4186-4734-BE4B-65048D3A73E8}"/>
          </ac:grpSpMkLst>
        </pc:grpChg>
        <pc:grpChg chg="mod">
          <ac:chgData name="Eliza McConnell" userId="93dfa243-09ac-4636-bb57-c48a7a2fd3b0" providerId="ADAL" clId="{2F428860-8E43-4BEA-9A18-34EF5865F491}" dt="2021-08-18T11:25:28.116" v="338" actId="1076"/>
          <ac:grpSpMkLst>
            <pc:docMk/>
            <pc:sldMk cId="556007032" sldId="284"/>
            <ac:grpSpMk id="11" creationId="{5D3E9F4C-2FBE-4C14-AFA4-52F859B6B1C3}"/>
          </ac:grpSpMkLst>
        </pc:grpChg>
      </pc:sldChg>
      <pc:sldChg chg="add modNotesTx">
        <pc:chgData name="Eliza McConnell" userId="93dfa243-09ac-4636-bb57-c48a7a2fd3b0" providerId="ADAL" clId="{2F428860-8E43-4BEA-9A18-34EF5865F491}" dt="2021-08-18T11:27:59.254" v="357" actId="6549"/>
        <pc:sldMkLst>
          <pc:docMk/>
          <pc:sldMk cId="71141386" sldId="285"/>
        </pc:sldMkLst>
      </pc:sldChg>
      <pc:sldChg chg="modSp add mod">
        <pc:chgData name="Eliza McConnell" userId="93dfa243-09ac-4636-bb57-c48a7a2fd3b0" providerId="ADAL" clId="{2F428860-8E43-4BEA-9A18-34EF5865F491}" dt="2021-08-18T11:49:19.096" v="713" actId="1076"/>
        <pc:sldMkLst>
          <pc:docMk/>
          <pc:sldMk cId="2783812340" sldId="286"/>
        </pc:sldMkLst>
        <pc:picChg chg="mod">
          <ac:chgData name="Eliza McConnell" userId="93dfa243-09ac-4636-bb57-c48a7a2fd3b0" providerId="ADAL" clId="{2F428860-8E43-4BEA-9A18-34EF5865F491}" dt="2021-08-18T11:49:19.096" v="713" actId="1076"/>
          <ac:picMkLst>
            <pc:docMk/>
            <pc:sldMk cId="2783812340" sldId="286"/>
            <ac:picMk id="7" creationId="{2A764E37-74B4-4B91-A651-4B645DBFD24B}"/>
          </ac:picMkLst>
        </pc:picChg>
      </pc:sldChg>
      <pc:sldChg chg="addSp delSp modSp new mod modNotesTx">
        <pc:chgData name="Eliza McConnell" userId="93dfa243-09ac-4636-bb57-c48a7a2fd3b0" providerId="ADAL" clId="{2F428860-8E43-4BEA-9A18-34EF5865F491}" dt="2021-08-18T15:14:12.185" v="4579" actId="478"/>
        <pc:sldMkLst>
          <pc:docMk/>
          <pc:sldMk cId="2653916320" sldId="287"/>
        </pc:sldMkLst>
        <pc:spChg chg="mod">
          <ac:chgData name="Eliza McConnell" userId="93dfa243-09ac-4636-bb57-c48a7a2fd3b0" providerId="ADAL" clId="{2F428860-8E43-4BEA-9A18-34EF5865F491}" dt="2021-08-18T11:31:41.365" v="375" actId="20577"/>
          <ac:spMkLst>
            <pc:docMk/>
            <pc:sldMk cId="2653916320" sldId="287"/>
            <ac:spMk id="2" creationId="{3768ED24-5F6B-405A-B00D-A444A39D3D80}"/>
          </ac:spMkLst>
        </pc:spChg>
        <pc:spChg chg="mod">
          <ac:chgData name="Eliza McConnell" userId="93dfa243-09ac-4636-bb57-c48a7a2fd3b0" providerId="ADAL" clId="{2F428860-8E43-4BEA-9A18-34EF5865F491}" dt="2021-08-18T13:44:27.745" v="3117" actId="14100"/>
          <ac:spMkLst>
            <pc:docMk/>
            <pc:sldMk cId="2653916320" sldId="287"/>
            <ac:spMk id="3" creationId="{B06E6D56-70AC-4D41-8DFD-903A92210928}"/>
          </ac:spMkLst>
        </pc:spChg>
        <pc:spChg chg="del">
          <ac:chgData name="Eliza McConnell" userId="93dfa243-09ac-4636-bb57-c48a7a2fd3b0" providerId="ADAL" clId="{2F428860-8E43-4BEA-9A18-34EF5865F491}" dt="2021-08-18T11:31:45.957" v="376" actId="478"/>
          <ac:spMkLst>
            <pc:docMk/>
            <pc:sldMk cId="2653916320" sldId="287"/>
            <ac:spMk id="4" creationId="{192CF5E2-8F0A-42EB-813A-528C532B417C}"/>
          </ac:spMkLst>
        </pc:spChg>
        <pc:spChg chg="add del mod">
          <ac:chgData name="Eliza McConnell" userId="93dfa243-09ac-4636-bb57-c48a7a2fd3b0" providerId="ADAL" clId="{2F428860-8E43-4BEA-9A18-34EF5865F491}" dt="2021-08-18T15:14:12.185" v="4579" actId="478"/>
          <ac:spMkLst>
            <pc:docMk/>
            <pc:sldMk cId="2653916320" sldId="287"/>
            <ac:spMk id="6" creationId="{3FCB0C88-1837-4E18-8955-1CC240A2C889}"/>
          </ac:spMkLst>
        </pc:spChg>
        <pc:picChg chg="add mod modCrop">
          <ac:chgData name="Eliza McConnell" userId="93dfa243-09ac-4636-bb57-c48a7a2fd3b0" providerId="ADAL" clId="{2F428860-8E43-4BEA-9A18-34EF5865F491}" dt="2021-08-18T11:48:21.974" v="711" actId="1076"/>
          <ac:picMkLst>
            <pc:docMk/>
            <pc:sldMk cId="2653916320" sldId="287"/>
            <ac:picMk id="5" creationId="{57D91DB5-BF84-43DA-8427-9EF5C39C6230}"/>
          </ac:picMkLst>
        </pc:picChg>
      </pc:sldChg>
      <pc:sldChg chg="addSp delSp modSp add mod modNotesTx">
        <pc:chgData name="Eliza McConnell" userId="93dfa243-09ac-4636-bb57-c48a7a2fd3b0" providerId="ADAL" clId="{2F428860-8E43-4BEA-9A18-34EF5865F491}" dt="2021-08-18T12:13:13.765" v="1667" actId="1076"/>
        <pc:sldMkLst>
          <pc:docMk/>
          <pc:sldMk cId="1050647919" sldId="288"/>
        </pc:sldMkLst>
        <pc:spChg chg="add del mod">
          <ac:chgData name="Eliza McConnell" userId="93dfa243-09ac-4636-bb57-c48a7a2fd3b0" providerId="ADAL" clId="{2F428860-8E43-4BEA-9A18-34EF5865F491}" dt="2021-08-18T12:12:39.329" v="1664" actId="1076"/>
          <ac:spMkLst>
            <pc:docMk/>
            <pc:sldMk cId="1050647919" sldId="288"/>
            <ac:spMk id="2" creationId="{3F2F767C-4749-46F9-82B0-AE78B0EA8508}"/>
          </ac:spMkLst>
        </pc:spChg>
        <pc:spChg chg="add mod">
          <ac:chgData name="Eliza McConnell" userId="93dfa243-09ac-4636-bb57-c48a7a2fd3b0" providerId="ADAL" clId="{2F428860-8E43-4BEA-9A18-34EF5865F491}" dt="2021-08-18T12:13:13.765" v="1667" actId="1076"/>
          <ac:spMkLst>
            <pc:docMk/>
            <pc:sldMk cId="1050647919" sldId="288"/>
            <ac:spMk id="3" creationId="{660B6307-4955-43CD-839B-B8DD86144C97}"/>
          </ac:spMkLst>
        </pc:spChg>
        <pc:spChg chg="add mod">
          <ac:chgData name="Eliza McConnell" userId="93dfa243-09ac-4636-bb57-c48a7a2fd3b0" providerId="ADAL" clId="{2F428860-8E43-4BEA-9A18-34EF5865F491}" dt="2021-08-18T12:13:13.765" v="1667" actId="1076"/>
          <ac:spMkLst>
            <pc:docMk/>
            <pc:sldMk cId="1050647919" sldId="288"/>
            <ac:spMk id="4" creationId="{566ECD6D-AB1D-4061-B3F5-B825D27BFB94}"/>
          </ac:spMkLst>
        </pc:spChg>
        <pc:spChg chg="add mod">
          <ac:chgData name="Eliza McConnell" userId="93dfa243-09ac-4636-bb57-c48a7a2fd3b0" providerId="ADAL" clId="{2F428860-8E43-4BEA-9A18-34EF5865F491}" dt="2021-08-18T12:13:13.765" v="1667" actId="1076"/>
          <ac:spMkLst>
            <pc:docMk/>
            <pc:sldMk cId="1050647919" sldId="288"/>
            <ac:spMk id="6" creationId="{0FE85403-D263-4378-936E-D644D8FD7DEA}"/>
          </ac:spMkLst>
        </pc:spChg>
        <pc:spChg chg="add mod">
          <ac:chgData name="Eliza McConnell" userId="93dfa243-09ac-4636-bb57-c48a7a2fd3b0" providerId="ADAL" clId="{2F428860-8E43-4BEA-9A18-34EF5865F491}" dt="2021-08-18T12:13:13.765" v="1667" actId="1076"/>
          <ac:spMkLst>
            <pc:docMk/>
            <pc:sldMk cId="1050647919" sldId="288"/>
            <ac:spMk id="8" creationId="{8C91ECD8-F3B5-47C9-9801-CEF7EA28524E}"/>
          </ac:spMkLst>
        </pc:spChg>
        <pc:spChg chg="add mod">
          <ac:chgData name="Eliza McConnell" userId="93dfa243-09ac-4636-bb57-c48a7a2fd3b0" providerId="ADAL" clId="{2F428860-8E43-4BEA-9A18-34EF5865F491}" dt="2021-08-18T12:13:13.765" v="1667" actId="1076"/>
          <ac:spMkLst>
            <pc:docMk/>
            <pc:sldMk cId="1050647919" sldId="288"/>
            <ac:spMk id="9" creationId="{0D2233C6-A792-4F72-8CD5-82F0907C2A67}"/>
          </ac:spMkLst>
        </pc:spChg>
        <pc:spChg chg="add mod">
          <ac:chgData name="Eliza McConnell" userId="93dfa243-09ac-4636-bb57-c48a7a2fd3b0" providerId="ADAL" clId="{2F428860-8E43-4BEA-9A18-34EF5865F491}" dt="2021-08-18T12:13:13.765" v="1667" actId="1076"/>
          <ac:spMkLst>
            <pc:docMk/>
            <pc:sldMk cId="1050647919" sldId="288"/>
            <ac:spMk id="10" creationId="{C66EA756-6E4A-43ED-91A1-88925E531FB4}"/>
          </ac:spMkLst>
        </pc:spChg>
        <pc:spChg chg="add mod ord">
          <ac:chgData name="Eliza McConnell" userId="93dfa243-09ac-4636-bb57-c48a7a2fd3b0" providerId="ADAL" clId="{2F428860-8E43-4BEA-9A18-34EF5865F491}" dt="2021-08-18T12:13:13.765" v="1667" actId="1076"/>
          <ac:spMkLst>
            <pc:docMk/>
            <pc:sldMk cId="1050647919" sldId="288"/>
            <ac:spMk id="11" creationId="{06019DF7-265B-4EAB-987C-028F230FC853}"/>
          </ac:spMkLst>
        </pc:spChg>
        <pc:spChg chg="add mod ord">
          <ac:chgData name="Eliza McConnell" userId="93dfa243-09ac-4636-bb57-c48a7a2fd3b0" providerId="ADAL" clId="{2F428860-8E43-4BEA-9A18-34EF5865F491}" dt="2021-08-18T12:13:13.765" v="1667" actId="1076"/>
          <ac:spMkLst>
            <pc:docMk/>
            <pc:sldMk cId="1050647919" sldId="288"/>
            <ac:spMk id="12" creationId="{065D6D8E-E341-4A98-A538-3374E9FCC94D}"/>
          </ac:spMkLst>
        </pc:spChg>
        <pc:spChg chg="add del mod">
          <ac:chgData name="Eliza McConnell" userId="93dfa243-09ac-4636-bb57-c48a7a2fd3b0" providerId="ADAL" clId="{2F428860-8E43-4BEA-9A18-34EF5865F491}" dt="2021-08-18T12:12:35.818" v="1663" actId="21"/>
          <ac:spMkLst>
            <pc:docMk/>
            <pc:sldMk cId="1050647919" sldId="288"/>
            <ac:spMk id="13" creationId="{79F518BB-E426-45DB-8892-FBB617B9B127}"/>
          </ac:spMkLst>
        </pc:spChg>
        <pc:picChg chg="del">
          <ac:chgData name="Eliza McConnell" userId="93dfa243-09ac-4636-bb57-c48a7a2fd3b0" providerId="ADAL" clId="{2F428860-8E43-4BEA-9A18-34EF5865F491}" dt="2021-08-18T11:50:20.116" v="734" actId="478"/>
          <ac:picMkLst>
            <pc:docMk/>
            <pc:sldMk cId="1050647919" sldId="288"/>
            <ac:picMk id="7" creationId="{2A764E37-74B4-4B91-A651-4B645DBFD24B}"/>
          </ac:picMkLst>
        </pc:picChg>
      </pc:sldChg>
      <pc:sldChg chg="addSp delSp modSp add mod modNotesTx">
        <pc:chgData name="Eliza McConnell" userId="93dfa243-09ac-4636-bb57-c48a7a2fd3b0" providerId="ADAL" clId="{2F428860-8E43-4BEA-9A18-34EF5865F491}" dt="2021-08-18T13:19:53.607" v="1908" actId="20577"/>
        <pc:sldMkLst>
          <pc:docMk/>
          <pc:sldMk cId="718895458" sldId="289"/>
        </pc:sldMkLst>
        <pc:spChg chg="mod">
          <ac:chgData name="Eliza McConnell" userId="93dfa243-09ac-4636-bb57-c48a7a2fd3b0" providerId="ADAL" clId="{2F428860-8E43-4BEA-9A18-34EF5865F491}" dt="2021-08-18T13:07:54.623" v="1689" actId="20577"/>
          <ac:spMkLst>
            <pc:docMk/>
            <pc:sldMk cId="718895458" sldId="289"/>
            <ac:spMk id="2" creationId="{3F2F767C-4749-46F9-82B0-AE78B0EA8508}"/>
          </ac:spMkLst>
        </pc:spChg>
        <pc:spChg chg="mod">
          <ac:chgData name="Eliza McConnell" userId="93dfa243-09ac-4636-bb57-c48a7a2fd3b0" providerId="ADAL" clId="{2F428860-8E43-4BEA-9A18-34EF5865F491}" dt="2021-08-18T13:17:32.572" v="1825" actId="1076"/>
          <ac:spMkLst>
            <pc:docMk/>
            <pc:sldMk cId="718895458" sldId="289"/>
            <ac:spMk id="3" creationId="{660B6307-4955-43CD-839B-B8DD86144C97}"/>
          </ac:spMkLst>
        </pc:spChg>
        <pc:spChg chg="mod">
          <ac:chgData name="Eliza McConnell" userId="93dfa243-09ac-4636-bb57-c48a7a2fd3b0" providerId="ADAL" clId="{2F428860-8E43-4BEA-9A18-34EF5865F491}" dt="2021-08-18T13:17:32.572" v="1825" actId="1076"/>
          <ac:spMkLst>
            <pc:docMk/>
            <pc:sldMk cId="718895458" sldId="289"/>
            <ac:spMk id="4" creationId="{566ECD6D-AB1D-4061-B3F5-B825D27BFB94}"/>
          </ac:spMkLst>
        </pc:spChg>
        <pc:spChg chg="mod ord">
          <ac:chgData name="Eliza McConnell" userId="93dfa243-09ac-4636-bb57-c48a7a2fd3b0" providerId="ADAL" clId="{2F428860-8E43-4BEA-9A18-34EF5865F491}" dt="2021-08-18T13:17:32.572" v="1825" actId="1076"/>
          <ac:spMkLst>
            <pc:docMk/>
            <pc:sldMk cId="718895458" sldId="289"/>
            <ac:spMk id="6" creationId="{0FE85403-D263-4378-936E-D644D8FD7DEA}"/>
          </ac:spMkLst>
        </pc:spChg>
        <pc:spChg chg="mod ord">
          <ac:chgData name="Eliza McConnell" userId="93dfa243-09ac-4636-bb57-c48a7a2fd3b0" providerId="ADAL" clId="{2F428860-8E43-4BEA-9A18-34EF5865F491}" dt="2021-08-18T13:17:32.572" v="1825" actId="1076"/>
          <ac:spMkLst>
            <pc:docMk/>
            <pc:sldMk cId="718895458" sldId="289"/>
            <ac:spMk id="8" creationId="{8C91ECD8-F3B5-47C9-9801-CEF7EA28524E}"/>
          </ac:spMkLst>
        </pc:spChg>
        <pc:spChg chg="del">
          <ac:chgData name="Eliza McConnell" userId="93dfa243-09ac-4636-bb57-c48a7a2fd3b0" providerId="ADAL" clId="{2F428860-8E43-4BEA-9A18-34EF5865F491}" dt="2021-08-18T13:12:24.995" v="1759" actId="478"/>
          <ac:spMkLst>
            <pc:docMk/>
            <pc:sldMk cId="718895458" sldId="289"/>
            <ac:spMk id="9" creationId="{0D2233C6-A792-4F72-8CD5-82F0907C2A67}"/>
          </ac:spMkLst>
        </pc:spChg>
        <pc:spChg chg="del">
          <ac:chgData name="Eliza McConnell" userId="93dfa243-09ac-4636-bb57-c48a7a2fd3b0" providerId="ADAL" clId="{2F428860-8E43-4BEA-9A18-34EF5865F491}" dt="2021-08-18T13:12:28.226" v="1760" actId="478"/>
          <ac:spMkLst>
            <pc:docMk/>
            <pc:sldMk cId="718895458" sldId="289"/>
            <ac:spMk id="10" creationId="{C66EA756-6E4A-43ED-91A1-88925E531FB4}"/>
          </ac:spMkLst>
        </pc:spChg>
        <pc:spChg chg="mod">
          <ac:chgData name="Eliza McConnell" userId="93dfa243-09ac-4636-bb57-c48a7a2fd3b0" providerId="ADAL" clId="{2F428860-8E43-4BEA-9A18-34EF5865F491}" dt="2021-08-18T13:17:32.572" v="1825" actId="1076"/>
          <ac:spMkLst>
            <pc:docMk/>
            <pc:sldMk cId="718895458" sldId="289"/>
            <ac:spMk id="11" creationId="{06019DF7-265B-4EAB-987C-028F230FC853}"/>
          </ac:spMkLst>
        </pc:spChg>
        <pc:spChg chg="mod">
          <ac:chgData name="Eliza McConnell" userId="93dfa243-09ac-4636-bb57-c48a7a2fd3b0" providerId="ADAL" clId="{2F428860-8E43-4BEA-9A18-34EF5865F491}" dt="2021-08-18T13:17:32.572" v="1825" actId="1076"/>
          <ac:spMkLst>
            <pc:docMk/>
            <pc:sldMk cId="718895458" sldId="289"/>
            <ac:spMk id="12" creationId="{065D6D8E-E341-4A98-A538-3374E9FCC94D}"/>
          </ac:spMkLst>
        </pc:spChg>
        <pc:spChg chg="add mod">
          <ac:chgData name="Eliza McConnell" userId="93dfa243-09ac-4636-bb57-c48a7a2fd3b0" providerId="ADAL" clId="{2F428860-8E43-4BEA-9A18-34EF5865F491}" dt="2021-08-18T13:17:32.572" v="1825" actId="1076"/>
          <ac:spMkLst>
            <pc:docMk/>
            <pc:sldMk cId="718895458" sldId="289"/>
            <ac:spMk id="13" creationId="{D0DF3B15-5891-4163-9DF0-734D19FC6EA7}"/>
          </ac:spMkLst>
        </pc:spChg>
        <pc:spChg chg="add mod">
          <ac:chgData name="Eliza McConnell" userId="93dfa243-09ac-4636-bb57-c48a7a2fd3b0" providerId="ADAL" clId="{2F428860-8E43-4BEA-9A18-34EF5865F491}" dt="2021-08-18T13:17:32.572" v="1825" actId="1076"/>
          <ac:spMkLst>
            <pc:docMk/>
            <pc:sldMk cId="718895458" sldId="289"/>
            <ac:spMk id="14" creationId="{D2E26377-1573-4768-90D4-54B03C35B340}"/>
          </ac:spMkLst>
        </pc:spChg>
      </pc:sldChg>
      <pc:sldChg chg="addSp delSp modSp add mod addCm delCm modCm modNotesTx">
        <pc:chgData name="Eliza McConnell" userId="93dfa243-09ac-4636-bb57-c48a7a2fd3b0" providerId="ADAL" clId="{2F428860-8E43-4BEA-9A18-34EF5865F491}" dt="2021-08-25T10:17:25.987" v="5646" actId="20577"/>
        <pc:sldMkLst>
          <pc:docMk/>
          <pc:sldMk cId="3201187442" sldId="290"/>
        </pc:sldMkLst>
        <pc:spChg chg="mod">
          <ac:chgData name="Eliza McConnell" userId="93dfa243-09ac-4636-bb57-c48a7a2fd3b0" providerId="ADAL" clId="{2F428860-8E43-4BEA-9A18-34EF5865F491}" dt="2021-08-18T13:46:52.858" v="3167" actId="20577"/>
          <ac:spMkLst>
            <pc:docMk/>
            <pc:sldMk cId="3201187442" sldId="290"/>
            <ac:spMk id="2" creationId="{B62A88FD-D59F-42B4-BC0B-676AD0058B1E}"/>
          </ac:spMkLst>
        </pc:spChg>
        <pc:spChg chg="mod">
          <ac:chgData name="Eliza McConnell" userId="93dfa243-09ac-4636-bb57-c48a7a2fd3b0" providerId="ADAL" clId="{2F428860-8E43-4BEA-9A18-34EF5865F491}" dt="2021-08-25T10:15:48.019" v="5490" actId="20577"/>
          <ac:spMkLst>
            <pc:docMk/>
            <pc:sldMk cId="3201187442" sldId="290"/>
            <ac:spMk id="3" creationId="{37437DB9-6E14-4D8B-B1DB-21884D608A55}"/>
          </ac:spMkLst>
        </pc:spChg>
        <pc:picChg chg="del">
          <ac:chgData name="Eliza McConnell" userId="93dfa243-09ac-4636-bb57-c48a7a2fd3b0" providerId="ADAL" clId="{2F428860-8E43-4BEA-9A18-34EF5865F491}" dt="2021-08-18T13:47:05.165" v="3168" actId="478"/>
          <ac:picMkLst>
            <pc:docMk/>
            <pc:sldMk cId="3201187442" sldId="290"/>
            <ac:picMk id="5" creationId="{709818D3-4602-4009-949C-34E17EE11BF1}"/>
          </ac:picMkLst>
        </pc:picChg>
        <pc:picChg chg="add mod">
          <ac:chgData name="Eliza McConnell" userId="93dfa243-09ac-4636-bb57-c48a7a2fd3b0" providerId="ADAL" clId="{2F428860-8E43-4BEA-9A18-34EF5865F491}" dt="2021-08-18T15:12:10.717" v="4384" actId="1076"/>
          <ac:picMkLst>
            <pc:docMk/>
            <pc:sldMk cId="3201187442" sldId="290"/>
            <ac:picMk id="6" creationId="{B07F12E4-19F5-43E8-BA17-205638CA48B8}"/>
          </ac:picMkLst>
        </pc:picChg>
      </pc:sldChg>
      <pc:sldChg chg="add">
        <pc:chgData name="Eliza McConnell" userId="93dfa243-09ac-4636-bb57-c48a7a2fd3b0" providerId="ADAL" clId="{2F428860-8E43-4BEA-9A18-34EF5865F491}" dt="2021-10-06T11:00:47.998" v="5659"/>
        <pc:sldMkLst>
          <pc:docMk/>
          <pc:sldMk cId="1305607342" sldId="291"/>
        </pc:sldMkLst>
      </pc:sldChg>
      <pc:sldChg chg="add">
        <pc:chgData name="Eliza McConnell" userId="93dfa243-09ac-4636-bb57-c48a7a2fd3b0" providerId="ADAL" clId="{2F428860-8E43-4BEA-9A18-34EF5865F491}" dt="2021-10-06T11:00:57.423" v="5661"/>
        <pc:sldMkLst>
          <pc:docMk/>
          <pc:sldMk cId="908861152" sldId="292"/>
        </pc:sldMkLst>
      </pc:sldChg>
    </pc:docChg>
  </pc:docChgLst>
  <pc:docChgLst>
    <pc:chgData name="Lauren Stacey" userId="S::lauren.stacey@skillsforcare.org.uk::d31261c4-a7ae-476c-b964-ae5b12afa560" providerId="AD" clId="Web-{B005CED2-0EFE-88EC-3EA7-863E52C1D17A}"/>
    <pc:docChg chg="mod modMainMaster">
      <pc:chgData name="Lauren Stacey" userId="S::lauren.stacey@skillsforcare.org.uk::d31261c4-a7ae-476c-b964-ae5b12afa560" providerId="AD" clId="Web-{B005CED2-0EFE-88EC-3EA7-863E52C1D17A}" dt="2022-08-18T15:18:16.834" v="1" actId="33475"/>
      <pc:docMkLst>
        <pc:docMk/>
      </pc:docMkLst>
      <pc:sldMasterChg chg="addSp">
        <pc:chgData name="Lauren Stacey" userId="S::lauren.stacey@skillsforcare.org.uk::d31261c4-a7ae-476c-b964-ae5b12afa560" providerId="AD" clId="Web-{B005CED2-0EFE-88EC-3EA7-863E52C1D17A}" dt="2022-08-18T15:18:16.834" v="0" actId="33475"/>
        <pc:sldMasterMkLst>
          <pc:docMk/>
          <pc:sldMasterMk cId="4112092999" sldId="2147483672"/>
        </pc:sldMasterMkLst>
        <pc:spChg chg="add">
          <ac:chgData name="Lauren Stacey" userId="S::lauren.stacey@skillsforcare.org.uk::d31261c4-a7ae-476c-b964-ae5b12afa560" providerId="AD" clId="Web-{B005CED2-0EFE-88EC-3EA7-863E52C1D17A}" dt="2022-08-18T15:18:16.834" v="0" actId="33475"/>
          <ac:spMkLst>
            <pc:docMk/>
            <pc:sldMasterMk cId="4112092999" sldId="2147483672"/>
            <ac:spMk id="3" creationId="{158DC29D-9B51-681F-E174-E85CB44DE77A}"/>
          </ac:spMkLst>
        </pc:spChg>
      </pc:sldMasterChg>
      <pc:sldMasterChg chg="addSp">
        <pc:chgData name="Lauren Stacey" userId="S::lauren.stacey@skillsforcare.org.uk::d31261c4-a7ae-476c-b964-ae5b12afa560" providerId="AD" clId="Web-{B005CED2-0EFE-88EC-3EA7-863E52C1D17A}" dt="2022-08-18T15:18:16.834" v="0" actId="33475"/>
        <pc:sldMasterMkLst>
          <pc:docMk/>
          <pc:sldMasterMk cId="3444756830" sldId="2147483682"/>
        </pc:sldMasterMkLst>
        <pc:spChg chg="add">
          <ac:chgData name="Lauren Stacey" userId="S::lauren.stacey@skillsforcare.org.uk::d31261c4-a7ae-476c-b964-ae5b12afa560" providerId="AD" clId="Web-{B005CED2-0EFE-88EC-3EA7-863E52C1D17A}" dt="2022-08-18T15:18:16.834" v="0" actId="33475"/>
          <ac:spMkLst>
            <pc:docMk/>
            <pc:sldMasterMk cId="3444756830" sldId="2147483682"/>
            <ac:spMk id="3" creationId="{2D8D0B94-FEC8-1429-B422-C6F1CB6B6A30}"/>
          </ac:spMkLst>
        </pc:spChg>
      </pc:sldMasterChg>
      <pc:sldMasterChg chg="addSp">
        <pc:chgData name="Lauren Stacey" userId="S::lauren.stacey@skillsforcare.org.uk::d31261c4-a7ae-476c-b964-ae5b12afa560" providerId="AD" clId="Web-{B005CED2-0EFE-88EC-3EA7-863E52C1D17A}" dt="2022-08-18T15:18:16.834" v="0" actId="33475"/>
        <pc:sldMasterMkLst>
          <pc:docMk/>
          <pc:sldMasterMk cId="696758238" sldId="2147483684"/>
        </pc:sldMasterMkLst>
        <pc:spChg chg="add">
          <ac:chgData name="Lauren Stacey" userId="S::lauren.stacey@skillsforcare.org.uk::d31261c4-a7ae-476c-b964-ae5b12afa560" providerId="AD" clId="Web-{B005CED2-0EFE-88EC-3EA7-863E52C1D17A}" dt="2022-08-18T15:18:16.834" v="0" actId="33475"/>
          <ac:spMkLst>
            <pc:docMk/>
            <pc:sldMasterMk cId="696758238" sldId="2147483684"/>
            <ac:spMk id="3" creationId="{3E937B4D-24D4-1196-95AD-A7BF809D5A5B}"/>
          </ac:spMkLst>
        </pc:spChg>
      </pc:sldMasterChg>
    </pc:docChg>
  </pc:docChgLst>
  <pc:docChgLst>
    <pc:chgData name="Helen Dannatt" userId="S::helen.dannatt@skillsforcare.org.uk::92e8a40a-f004-4b4b-83a6-6a3e20c30028" providerId="AD" clId="Web-{14DA14E4-95E4-FF50-8CB2-4690FF533270}"/>
    <pc:docChg chg="modSld">
      <pc:chgData name="Helen Dannatt" userId="S::helen.dannatt@skillsforcare.org.uk::92e8a40a-f004-4b4b-83a6-6a3e20c30028" providerId="AD" clId="Web-{14DA14E4-95E4-FF50-8CB2-4690FF533270}" dt="2023-03-23T16:11:55.276" v="212"/>
      <pc:docMkLst>
        <pc:docMk/>
      </pc:docMkLst>
      <pc:sldChg chg="modNotes">
        <pc:chgData name="Helen Dannatt" userId="S::helen.dannatt@skillsforcare.org.uk::92e8a40a-f004-4b4b-83a6-6a3e20c30028" providerId="AD" clId="Web-{14DA14E4-95E4-FF50-8CB2-4690FF533270}" dt="2023-03-23T16:11:55.276" v="212"/>
        <pc:sldMkLst>
          <pc:docMk/>
          <pc:sldMk cId="4289307347" sldId="268"/>
        </pc:sldMkLst>
      </pc:sldChg>
      <pc:sldChg chg="modNotes">
        <pc:chgData name="Helen Dannatt" userId="S::helen.dannatt@skillsforcare.org.uk::92e8a40a-f004-4b4b-83a6-6a3e20c30028" providerId="AD" clId="Web-{14DA14E4-95E4-FF50-8CB2-4690FF533270}" dt="2023-03-23T15:53:51.488" v="31"/>
        <pc:sldMkLst>
          <pc:docMk/>
          <pc:sldMk cId="3014156486" sldId="275"/>
        </pc:sldMkLst>
      </pc:sldChg>
      <pc:sldChg chg="modNotes">
        <pc:chgData name="Helen Dannatt" userId="S::helen.dannatt@skillsforcare.org.uk::92e8a40a-f004-4b4b-83a6-6a3e20c30028" providerId="AD" clId="Web-{14DA14E4-95E4-FF50-8CB2-4690FF533270}" dt="2023-03-23T16:10:40.646" v="207"/>
        <pc:sldMkLst>
          <pc:docMk/>
          <pc:sldMk cId="173816921" sldId="276"/>
        </pc:sldMkLst>
      </pc:sldChg>
      <pc:sldChg chg="modNotes">
        <pc:chgData name="Helen Dannatt" userId="S::helen.dannatt@skillsforcare.org.uk::92e8a40a-f004-4b4b-83a6-6a3e20c30028" providerId="AD" clId="Web-{14DA14E4-95E4-FF50-8CB2-4690FF533270}" dt="2023-03-23T15:51:36.589" v="3"/>
        <pc:sldMkLst>
          <pc:docMk/>
          <pc:sldMk cId="556007032" sldId="284"/>
        </pc:sldMkLst>
      </pc:sldChg>
      <pc:sldChg chg="modSp modNotes">
        <pc:chgData name="Helen Dannatt" userId="S::helen.dannatt@skillsforcare.org.uk::92e8a40a-f004-4b4b-83a6-6a3e20c30028" providerId="AD" clId="Web-{14DA14E4-95E4-FF50-8CB2-4690FF533270}" dt="2023-03-23T15:52:14.997" v="6" actId="1076"/>
        <pc:sldMkLst>
          <pc:docMk/>
          <pc:sldMk cId="71141386" sldId="285"/>
        </pc:sldMkLst>
        <pc:spChg chg="mod">
          <ac:chgData name="Helen Dannatt" userId="S::helen.dannatt@skillsforcare.org.uk::92e8a40a-f004-4b4b-83a6-6a3e20c30028" providerId="AD" clId="Web-{14DA14E4-95E4-FF50-8CB2-4690FF533270}" dt="2023-03-23T15:52:14.997" v="6" actId="1076"/>
          <ac:spMkLst>
            <pc:docMk/>
            <pc:sldMk cId="71141386" sldId="285"/>
            <ac:spMk id="10" creationId="{FD425B6A-BE68-422E-A33E-21ED4F337B0E}"/>
          </ac:spMkLst>
        </pc:spChg>
      </pc:sldChg>
      <pc:sldChg chg="modNotes">
        <pc:chgData name="Helen Dannatt" userId="S::helen.dannatt@skillsforcare.org.uk::92e8a40a-f004-4b4b-83a6-6a3e20c30028" providerId="AD" clId="Web-{14DA14E4-95E4-FF50-8CB2-4690FF533270}" dt="2023-03-23T15:52:45.765" v="15"/>
        <pc:sldMkLst>
          <pc:docMk/>
          <pc:sldMk cId="2783812340" sldId="286"/>
        </pc:sldMkLst>
      </pc:sldChg>
      <pc:sldChg chg="modSp">
        <pc:chgData name="Helen Dannatt" userId="S::helen.dannatt@skillsforcare.org.uk::92e8a40a-f004-4b4b-83a6-6a3e20c30028" providerId="AD" clId="Web-{14DA14E4-95E4-FF50-8CB2-4690FF533270}" dt="2023-03-23T16:11:19.867" v="209" actId="20577"/>
        <pc:sldMkLst>
          <pc:docMk/>
          <pc:sldMk cId="3201187442" sldId="290"/>
        </pc:sldMkLst>
        <pc:spChg chg="mod">
          <ac:chgData name="Helen Dannatt" userId="S::helen.dannatt@skillsforcare.org.uk::92e8a40a-f004-4b4b-83a6-6a3e20c30028" providerId="AD" clId="Web-{14DA14E4-95E4-FF50-8CB2-4690FF533270}" dt="2023-03-23T16:11:19.867" v="209" actId="20577"/>
          <ac:spMkLst>
            <pc:docMk/>
            <pc:sldMk cId="3201187442" sldId="290"/>
            <ac:spMk id="3" creationId="{37437DB9-6E14-4D8B-B1DB-21884D608A55}"/>
          </ac:spMkLst>
        </pc:spChg>
      </pc:sldChg>
    </pc:docChg>
  </pc:docChgLst>
  <pc:docChgLst>
    <pc:chgData name="Eliza McConnell" userId="93dfa243-09ac-4636-bb57-c48a7a2fd3b0" providerId="ADAL" clId="{13F05752-52A2-447F-A65E-5A140E70768E}"/>
    <pc:docChg chg="undo custSel addSld modSld sldOrd">
      <pc:chgData name="Eliza McConnell" userId="93dfa243-09ac-4636-bb57-c48a7a2fd3b0" providerId="ADAL" clId="{13F05752-52A2-447F-A65E-5A140E70768E}" dt="2022-03-17T12:50:08.402" v="909" actId="20577"/>
      <pc:docMkLst>
        <pc:docMk/>
      </pc:docMkLst>
      <pc:sldChg chg="modNotesTx">
        <pc:chgData name="Eliza McConnell" userId="93dfa243-09ac-4636-bb57-c48a7a2fd3b0" providerId="ADAL" clId="{13F05752-52A2-447F-A65E-5A140E70768E}" dt="2022-03-17T12:30:16.451" v="152" actId="20577"/>
        <pc:sldMkLst>
          <pc:docMk/>
          <pc:sldMk cId="173816921" sldId="276"/>
        </pc:sldMkLst>
      </pc:sldChg>
      <pc:sldChg chg="modSp mod">
        <pc:chgData name="Eliza McConnell" userId="93dfa243-09ac-4636-bb57-c48a7a2fd3b0" providerId="ADAL" clId="{13F05752-52A2-447F-A65E-5A140E70768E}" dt="2022-03-17T12:34:56.591" v="161" actId="6549"/>
        <pc:sldMkLst>
          <pc:docMk/>
          <pc:sldMk cId="1164437180" sldId="281"/>
        </pc:sldMkLst>
        <pc:spChg chg="mod">
          <ac:chgData name="Eliza McConnell" userId="93dfa243-09ac-4636-bb57-c48a7a2fd3b0" providerId="ADAL" clId="{13F05752-52A2-447F-A65E-5A140E70768E}" dt="2022-03-17T12:34:56.591" v="161" actId="6549"/>
          <ac:spMkLst>
            <pc:docMk/>
            <pc:sldMk cId="1164437180" sldId="281"/>
            <ac:spMk id="3" creationId="{9E073FD2-C5F5-48CC-B1D3-A7943FC32AC3}"/>
          </ac:spMkLst>
        </pc:spChg>
      </pc:sldChg>
      <pc:sldChg chg="modSp mod modNotesTx">
        <pc:chgData name="Eliza McConnell" userId="93dfa243-09ac-4636-bb57-c48a7a2fd3b0" providerId="ADAL" clId="{13F05752-52A2-447F-A65E-5A140E70768E}" dt="2022-03-17T12:33:52.173" v="158" actId="6549"/>
        <pc:sldMkLst>
          <pc:docMk/>
          <pc:sldMk cId="2130916242" sldId="282"/>
        </pc:sldMkLst>
        <pc:spChg chg="mod">
          <ac:chgData name="Eliza McConnell" userId="93dfa243-09ac-4636-bb57-c48a7a2fd3b0" providerId="ADAL" clId="{13F05752-52A2-447F-A65E-5A140E70768E}" dt="2022-03-17T12:33:52.173" v="158" actId="6549"/>
          <ac:spMkLst>
            <pc:docMk/>
            <pc:sldMk cId="2130916242" sldId="282"/>
            <ac:spMk id="4" creationId="{6FD25FCC-1440-4204-9A6D-126BC203DE84}"/>
          </ac:spMkLst>
        </pc:spChg>
      </pc:sldChg>
      <pc:sldChg chg="modSp mod modNotesTx">
        <pc:chgData name="Eliza McConnell" userId="93dfa243-09ac-4636-bb57-c48a7a2fd3b0" providerId="ADAL" clId="{13F05752-52A2-447F-A65E-5A140E70768E}" dt="2022-03-17T12:43:58.702" v="903" actId="20577"/>
        <pc:sldMkLst>
          <pc:docMk/>
          <pc:sldMk cId="556007032" sldId="284"/>
        </pc:sldMkLst>
        <pc:spChg chg="mod">
          <ac:chgData name="Eliza McConnell" userId="93dfa243-09ac-4636-bb57-c48a7a2fd3b0" providerId="ADAL" clId="{13F05752-52A2-447F-A65E-5A140E70768E}" dt="2022-03-17T12:23:51.071" v="128" actId="20577"/>
          <ac:spMkLst>
            <pc:docMk/>
            <pc:sldMk cId="556007032" sldId="284"/>
            <ac:spMk id="3" creationId="{F1F1457C-AD8B-4F3C-BB6F-AA11642A678C}"/>
          </ac:spMkLst>
        </pc:spChg>
        <pc:spChg chg="mod">
          <ac:chgData name="Eliza McConnell" userId="93dfa243-09ac-4636-bb57-c48a7a2fd3b0" providerId="ADAL" clId="{13F05752-52A2-447F-A65E-5A140E70768E}" dt="2022-03-17T12:39:59.811" v="577" actId="20577"/>
          <ac:spMkLst>
            <pc:docMk/>
            <pc:sldMk cId="556007032" sldId="284"/>
            <ac:spMk id="12" creationId="{A6080DFF-11EC-47F9-870A-90C009AC3F14}"/>
          </ac:spMkLst>
        </pc:spChg>
        <pc:spChg chg="mod">
          <ac:chgData name="Eliza McConnell" userId="93dfa243-09ac-4636-bb57-c48a7a2fd3b0" providerId="ADAL" clId="{13F05752-52A2-447F-A65E-5A140E70768E}" dt="2022-03-17T12:24:03.151" v="132" actId="20577"/>
          <ac:spMkLst>
            <pc:docMk/>
            <pc:sldMk cId="556007032" sldId="284"/>
            <ac:spMk id="13" creationId="{CC89F88F-A1DA-4B01-BB56-01C4A521B625}"/>
          </ac:spMkLst>
        </pc:spChg>
      </pc:sldChg>
      <pc:sldChg chg="ord">
        <pc:chgData name="Eliza McConnell" userId="93dfa243-09ac-4636-bb57-c48a7a2fd3b0" providerId="ADAL" clId="{13F05752-52A2-447F-A65E-5A140E70768E}" dt="2022-03-17T12:32:46.655" v="156"/>
        <pc:sldMkLst>
          <pc:docMk/>
          <pc:sldMk cId="2783812340" sldId="286"/>
        </pc:sldMkLst>
      </pc:sldChg>
      <pc:sldChg chg="modNotesTx">
        <pc:chgData name="Eliza McConnell" userId="93dfa243-09ac-4636-bb57-c48a7a2fd3b0" providerId="ADAL" clId="{13F05752-52A2-447F-A65E-5A140E70768E}" dt="2022-03-17T12:35:28.291" v="276" actId="20577"/>
        <pc:sldMkLst>
          <pc:docMk/>
          <pc:sldMk cId="3201187442" sldId="290"/>
        </pc:sldMkLst>
      </pc:sldChg>
      <pc:sldChg chg="modSp add mod modNotesTx">
        <pc:chgData name="Eliza McConnell" userId="93dfa243-09ac-4636-bb57-c48a7a2fd3b0" providerId="ADAL" clId="{13F05752-52A2-447F-A65E-5A140E70768E}" dt="2022-03-17T12:50:08.402" v="909" actId="20577"/>
        <pc:sldMkLst>
          <pc:docMk/>
          <pc:sldMk cId="1760704918" sldId="294"/>
        </pc:sldMkLst>
        <pc:spChg chg="mod">
          <ac:chgData name="Eliza McConnell" userId="93dfa243-09ac-4636-bb57-c48a7a2fd3b0" providerId="ADAL" clId="{13F05752-52A2-447F-A65E-5A140E70768E}" dt="2022-03-17T12:50:08.402" v="909" actId="20577"/>
          <ac:spMkLst>
            <pc:docMk/>
            <pc:sldMk cId="1760704918" sldId="294"/>
            <ac:spMk id="3" creationId="{37437DB9-6E14-4D8B-B1DB-21884D608A55}"/>
          </ac:spMkLst>
        </pc:spChg>
      </pc:sldChg>
    </pc:docChg>
  </pc:docChgLst>
  <pc:docChgLst>
    <pc:chgData name="Helen Dannatt" userId="S::helen.dannatt@skillsforcare.org.uk::92e8a40a-f004-4b4b-83a6-6a3e20c30028" providerId="AD" clId="Web-{70F78809-CAFE-4392-7C3A-B37913B0F07C}"/>
    <pc:docChg chg="modSld">
      <pc:chgData name="Helen Dannatt" userId="S::helen.dannatt@skillsforcare.org.uk::92e8a40a-f004-4b4b-83a6-6a3e20c30028" providerId="AD" clId="Web-{70F78809-CAFE-4392-7C3A-B37913B0F07C}" dt="2023-03-22T14:29:36.697" v="74"/>
      <pc:docMkLst>
        <pc:docMk/>
      </pc:docMkLst>
      <pc:sldChg chg="modNotes">
        <pc:chgData name="Helen Dannatt" userId="S::helen.dannatt@skillsforcare.org.uk::92e8a40a-f004-4b4b-83a6-6a3e20c30028" providerId="AD" clId="Web-{70F78809-CAFE-4392-7C3A-B37913B0F07C}" dt="2023-03-22T14:23:02.638" v="61"/>
        <pc:sldMkLst>
          <pc:docMk/>
          <pc:sldMk cId="3014156486" sldId="275"/>
        </pc:sldMkLst>
      </pc:sldChg>
      <pc:sldChg chg="modNotes">
        <pc:chgData name="Helen Dannatt" userId="S::helen.dannatt@skillsforcare.org.uk::92e8a40a-f004-4b4b-83a6-6a3e20c30028" providerId="AD" clId="Web-{70F78809-CAFE-4392-7C3A-B37913B0F07C}" dt="2023-03-22T14:28:40.071" v="68"/>
        <pc:sldMkLst>
          <pc:docMk/>
          <pc:sldMk cId="173816921" sldId="276"/>
        </pc:sldMkLst>
      </pc:sldChg>
      <pc:sldChg chg="modNotes">
        <pc:chgData name="Helen Dannatt" userId="S::helen.dannatt@skillsforcare.org.uk::92e8a40a-f004-4b4b-83a6-6a3e20c30028" providerId="AD" clId="Web-{70F78809-CAFE-4392-7C3A-B37913B0F07C}" dt="2023-03-22T14:29:36.697" v="74"/>
        <pc:sldMkLst>
          <pc:docMk/>
          <pc:sldMk cId="2027435581" sldId="283"/>
        </pc:sldMkLst>
      </pc:sldChg>
      <pc:sldChg chg="modNotes">
        <pc:chgData name="Helen Dannatt" userId="S::helen.dannatt@skillsforcare.org.uk::92e8a40a-f004-4b4b-83a6-6a3e20c30028" providerId="AD" clId="Web-{70F78809-CAFE-4392-7C3A-B37913B0F07C}" dt="2023-03-22T14:21:55.339" v="2"/>
        <pc:sldMkLst>
          <pc:docMk/>
          <pc:sldMk cId="71141386" sldId="285"/>
        </pc:sldMkLst>
      </pc:sldChg>
      <pc:sldChg chg="modSp">
        <pc:chgData name="Helen Dannatt" userId="S::helen.dannatt@skillsforcare.org.uk::92e8a40a-f004-4b4b-83a6-6a3e20c30028" providerId="AD" clId="Web-{70F78809-CAFE-4392-7C3A-B37913B0F07C}" dt="2023-03-22T14:28:49.633" v="70" actId="20577"/>
        <pc:sldMkLst>
          <pc:docMk/>
          <pc:sldMk cId="2653916320" sldId="287"/>
        </pc:sldMkLst>
        <pc:spChg chg="mod">
          <ac:chgData name="Helen Dannatt" userId="S::helen.dannatt@skillsforcare.org.uk::92e8a40a-f004-4b4b-83a6-6a3e20c30028" providerId="AD" clId="Web-{70F78809-CAFE-4392-7C3A-B37913B0F07C}" dt="2023-03-22T14:28:49.633" v="70" actId="20577"/>
          <ac:spMkLst>
            <pc:docMk/>
            <pc:sldMk cId="2653916320" sldId="287"/>
            <ac:spMk id="3" creationId="{B06E6D56-70AC-4D41-8DFD-903A92210928}"/>
          </ac:spMkLst>
        </pc:spChg>
      </pc:sldChg>
    </pc:docChg>
  </pc:docChgLst>
  <pc:docChgLst>
    <pc:chgData name="Eliza McConnell" userId="S::eliza.mcconnell@skillsforcare.org.uk::93dfa243-09ac-4636-bb57-c48a7a2fd3b0" providerId="AD" clId="Web-{36B54E79-B4CA-7CE5-72CF-68684A131B90}"/>
    <pc:docChg chg="addSld modSld sldOrd">
      <pc:chgData name="Eliza McConnell" userId="S::eliza.mcconnell@skillsforcare.org.uk::93dfa243-09ac-4636-bb57-c48a7a2fd3b0" providerId="AD" clId="Web-{36B54E79-B4CA-7CE5-72CF-68684A131B90}" dt="2022-09-30T14:49:35.935" v="33"/>
      <pc:docMkLst>
        <pc:docMk/>
      </pc:docMkLst>
      <pc:sldChg chg="modNotes">
        <pc:chgData name="Eliza McConnell" userId="S::eliza.mcconnell@skillsforcare.org.uk::93dfa243-09ac-4636-bb57-c48a7a2fd3b0" providerId="AD" clId="Web-{36B54E79-B4CA-7CE5-72CF-68684A131B90}" dt="2022-09-30T14:45:00.912" v="31"/>
        <pc:sldMkLst>
          <pc:docMk/>
          <pc:sldMk cId="173816921" sldId="276"/>
        </pc:sldMkLst>
      </pc:sldChg>
      <pc:sldChg chg="add ord">
        <pc:chgData name="Eliza McConnell" userId="S::eliza.mcconnell@skillsforcare.org.uk::93dfa243-09ac-4636-bb57-c48a7a2fd3b0" providerId="AD" clId="Web-{36B54E79-B4CA-7CE5-72CF-68684A131B90}" dt="2022-09-30T14:49:35.935" v="33"/>
        <pc:sldMkLst>
          <pc:docMk/>
          <pc:sldMk cId="2059408849" sldId="295"/>
        </pc:sldMkLst>
      </pc:sldChg>
    </pc:docChg>
  </pc:docChgLst>
  <pc:docChgLst>
    <pc:chgData name="Helen Dannatt" userId="S::helen.dannatt@skillsforcare.org.uk::92e8a40a-f004-4b4b-83a6-6a3e20c30028" providerId="AD" clId="Web-{D8B292AA-64AF-C25A-9AA9-549244FEF41B}"/>
    <pc:docChg chg="modSld">
      <pc:chgData name="Helen Dannatt" userId="S::helen.dannatt@skillsforcare.org.uk::92e8a40a-f004-4b4b-83a6-6a3e20c30028" providerId="AD" clId="Web-{D8B292AA-64AF-C25A-9AA9-549244FEF41B}" dt="2023-02-07T13:13:41.276" v="3" actId="1076"/>
      <pc:docMkLst>
        <pc:docMk/>
      </pc:docMkLst>
      <pc:sldChg chg="modSp">
        <pc:chgData name="Helen Dannatt" userId="S::helen.dannatt@skillsforcare.org.uk::92e8a40a-f004-4b4b-83a6-6a3e20c30028" providerId="AD" clId="Web-{D8B292AA-64AF-C25A-9AA9-549244FEF41B}" dt="2023-02-07T13:13:41.276" v="3" actId="1076"/>
        <pc:sldMkLst>
          <pc:docMk/>
          <pc:sldMk cId="3201187442" sldId="290"/>
        </pc:sldMkLst>
        <pc:spChg chg="mod">
          <ac:chgData name="Helen Dannatt" userId="S::helen.dannatt@skillsforcare.org.uk::92e8a40a-f004-4b4b-83a6-6a3e20c30028" providerId="AD" clId="Web-{D8B292AA-64AF-C25A-9AA9-549244FEF41B}" dt="2023-02-07T13:13:39.682" v="2" actId="1076"/>
          <ac:spMkLst>
            <pc:docMk/>
            <pc:sldMk cId="3201187442" sldId="290"/>
            <ac:spMk id="2" creationId="{B62A88FD-D59F-42B4-BC0B-676AD0058B1E}"/>
          </ac:spMkLst>
        </pc:spChg>
        <pc:spChg chg="mod">
          <ac:chgData name="Helen Dannatt" userId="S::helen.dannatt@skillsforcare.org.uk::92e8a40a-f004-4b4b-83a6-6a3e20c30028" providerId="AD" clId="Web-{D8B292AA-64AF-C25A-9AA9-549244FEF41B}" dt="2023-02-07T13:13:41.276" v="3" actId="1076"/>
          <ac:spMkLst>
            <pc:docMk/>
            <pc:sldMk cId="3201187442" sldId="290"/>
            <ac:spMk id="3" creationId="{37437DB9-6E14-4D8B-B1DB-21884D608A55}"/>
          </ac:spMkLst>
        </pc:spChg>
      </pc:sldChg>
    </pc:docChg>
  </pc:docChgLst>
  <pc:docChgLst>
    <pc:chgData name="Eliza McConnell" userId="93dfa243-09ac-4636-bb57-c48a7a2fd3b0" providerId="ADAL" clId="{12D0F657-804B-463E-BA88-B20008C1A344}"/>
    <pc:docChg chg="addSld delSld modSld">
      <pc:chgData name="Eliza McConnell" userId="93dfa243-09ac-4636-bb57-c48a7a2fd3b0" providerId="ADAL" clId="{12D0F657-804B-463E-BA88-B20008C1A344}" dt="2021-11-26T16:50:12.714" v="209" actId="20577"/>
      <pc:docMkLst>
        <pc:docMk/>
      </pc:docMkLst>
      <pc:sldChg chg="del">
        <pc:chgData name="Eliza McConnell" userId="93dfa243-09ac-4636-bb57-c48a7a2fd3b0" providerId="ADAL" clId="{12D0F657-804B-463E-BA88-B20008C1A344}" dt="2021-11-26T16:46:27.303" v="1" actId="47"/>
        <pc:sldMkLst>
          <pc:docMk/>
          <pc:sldMk cId="1220913922" sldId="267"/>
        </pc:sldMkLst>
      </pc:sldChg>
      <pc:sldChg chg="add">
        <pc:chgData name="Eliza McConnell" userId="93dfa243-09ac-4636-bb57-c48a7a2fd3b0" providerId="ADAL" clId="{12D0F657-804B-463E-BA88-B20008C1A344}" dt="2021-11-26T16:47:01.811" v="2"/>
        <pc:sldMkLst>
          <pc:docMk/>
          <pc:sldMk cId="3014156486" sldId="275"/>
        </pc:sldMkLst>
      </pc:sldChg>
      <pc:sldChg chg="add">
        <pc:chgData name="Eliza McConnell" userId="93dfa243-09ac-4636-bb57-c48a7a2fd3b0" providerId="ADAL" clId="{12D0F657-804B-463E-BA88-B20008C1A344}" dt="2021-11-26T16:47:28.530" v="4"/>
        <pc:sldMkLst>
          <pc:docMk/>
          <pc:sldMk cId="173816921" sldId="276"/>
        </pc:sldMkLst>
      </pc:sldChg>
      <pc:sldChg chg="modNotesTx">
        <pc:chgData name="Eliza McConnell" userId="93dfa243-09ac-4636-bb57-c48a7a2fd3b0" providerId="ADAL" clId="{12D0F657-804B-463E-BA88-B20008C1A344}" dt="2021-11-26T16:48:25.116" v="6"/>
        <pc:sldMkLst>
          <pc:docMk/>
          <pc:sldMk cId="1164437180" sldId="281"/>
        </pc:sldMkLst>
      </pc:sldChg>
      <pc:sldChg chg="modSp mod modNotesTx">
        <pc:chgData name="Eliza McConnell" userId="93dfa243-09ac-4636-bb57-c48a7a2fd3b0" providerId="ADAL" clId="{12D0F657-804B-463E-BA88-B20008C1A344}" dt="2021-11-26T16:50:12.714" v="209" actId="20577"/>
        <pc:sldMkLst>
          <pc:docMk/>
          <pc:sldMk cId="3201187442" sldId="290"/>
        </pc:sldMkLst>
        <pc:spChg chg="mod">
          <ac:chgData name="Eliza McConnell" userId="93dfa243-09ac-4636-bb57-c48a7a2fd3b0" providerId="ADAL" clId="{12D0F657-804B-463E-BA88-B20008C1A344}" dt="2021-11-26T16:49:25.546" v="54" actId="1076"/>
          <ac:spMkLst>
            <pc:docMk/>
            <pc:sldMk cId="3201187442" sldId="290"/>
            <ac:spMk id="3" creationId="{37437DB9-6E14-4D8B-B1DB-21884D608A55}"/>
          </ac:spMkLst>
        </pc:spChg>
      </pc:sldChg>
      <pc:sldChg chg="del">
        <pc:chgData name="Eliza McConnell" userId="93dfa243-09ac-4636-bb57-c48a7a2fd3b0" providerId="ADAL" clId="{12D0F657-804B-463E-BA88-B20008C1A344}" dt="2021-11-26T16:47:30.865" v="5" actId="47"/>
        <pc:sldMkLst>
          <pc:docMk/>
          <pc:sldMk cId="1305607342" sldId="291"/>
        </pc:sldMkLst>
      </pc:sldChg>
      <pc:sldChg chg="del">
        <pc:chgData name="Eliza McConnell" userId="93dfa243-09ac-4636-bb57-c48a7a2fd3b0" providerId="ADAL" clId="{12D0F657-804B-463E-BA88-B20008C1A344}" dt="2021-11-26T16:47:03.483" v="3" actId="47"/>
        <pc:sldMkLst>
          <pc:docMk/>
          <pc:sldMk cId="908861152" sldId="292"/>
        </pc:sldMkLst>
      </pc:sldChg>
      <pc:sldChg chg="add">
        <pc:chgData name="Eliza McConnell" userId="93dfa243-09ac-4636-bb57-c48a7a2fd3b0" providerId="ADAL" clId="{12D0F657-804B-463E-BA88-B20008C1A344}" dt="2021-11-26T16:46:25.857" v="0"/>
        <pc:sldMkLst>
          <pc:docMk/>
          <pc:sldMk cId="2727877357" sldId="293"/>
        </pc:sldMkLst>
      </pc:sldChg>
    </pc:docChg>
  </pc:docChgLst>
  <pc:docChgLst>
    <pc:chgData name="Eliza McConnell" userId="93dfa243-09ac-4636-bb57-c48a7a2fd3b0" providerId="ADAL" clId="{51561FD8-7946-4518-A5CD-0537E6A02077}"/>
    <pc:docChg chg="modSld">
      <pc:chgData name="Eliza McConnell" userId="93dfa243-09ac-4636-bb57-c48a7a2fd3b0" providerId="ADAL" clId="{51561FD8-7946-4518-A5CD-0537E6A02077}" dt="2022-05-13T09:00:54.752" v="14" actId="6549"/>
      <pc:docMkLst>
        <pc:docMk/>
      </pc:docMkLst>
      <pc:sldChg chg="modSp mod">
        <pc:chgData name="Eliza McConnell" userId="93dfa243-09ac-4636-bb57-c48a7a2fd3b0" providerId="ADAL" clId="{51561FD8-7946-4518-A5CD-0537E6A02077}" dt="2022-05-13T09:00:37.762" v="11" actId="6549"/>
        <pc:sldMkLst>
          <pc:docMk/>
          <pc:sldMk cId="4289307347" sldId="268"/>
        </pc:sldMkLst>
        <pc:spChg chg="mod">
          <ac:chgData name="Eliza McConnell" userId="93dfa243-09ac-4636-bb57-c48a7a2fd3b0" providerId="ADAL" clId="{51561FD8-7946-4518-A5CD-0537E6A02077}" dt="2022-05-13T09:00:37.762" v="11" actId="6549"/>
          <ac:spMkLst>
            <pc:docMk/>
            <pc:sldMk cId="4289307347" sldId="268"/>
            <ac:spMk id="6" creationId="{05870259-E992-4FD1-BD07-ADAC24F13DAD}"/>
          </ac:spMkLst>
        </pc:spChg>
      </pc:sldChg>
      <pc:sldChg chg="modNotesTx">
        <pc:chgData name="Eliza McConnell" userId="93dfa243-09ac-4636-bb57-c48a7a2fd3b0" providerId="ADAL" clId="{51561FD8-7946-4518-A5CD-0537E6A02077}" dt="2022-05-13T08:57:17.187" v="1" actId="6549"/>
        <pc:sldMkLst>
          <pc:docMk/>
          <pc:sldMk cId="1164437180" sldId="281"/>
        </pc:sldMkLst>
      </pc:sldChg>
      <pc:sldChg chg="modNotesTx">
        <pc:chgData name="Eliza McConnell" userId="93dfa243-09ac-4636-bb57-c48a7a2fd3b0" providerId="ADAL" clId="{51561FD8-7946-4518-A5CD-0537E6A02077}" dt="2022-05-13T09:00:54.752" v="14" actId="6549"/>
        <pc:sldMkLst>
          <pc:docMk/>
          <pc:sldMk cId="3201187442" sldId="290"/>
        </pc:sldMkLst>
      </pc:sldChg>
    </pc:docChg>
  </pc:docChgLst>
  <pc:docChgLst>
    <pc:chgData name="Eliza McConnell" userId="S::eliza.mcconnell@skillsforcare.org.uk::93dfa243-09ac-4636-bb57-c48a7a2fd3b0" providerId="AD" clId="Web-{A2EDA76A-8A91-FA85-D086-64E720E4EA15}"/>
    <pc:docChg chg="modSld">
      <pc:chgData name="Eliza McConnell" userId="S::eliza.mcconnell@skillsforcare.org.uk::93dfa243-09ac-4636-bb57-c48a7a2fd3b0" providerId="AD" clId="Web-{A2EDA76A-8A91-FA85-D086-64E720E4EA15}" dt="2022-10-31T10:03:03.744" v="5" actId="1076"/>
      <pc:docMkLst>
        <pc:docMk/>
      </pc:docMkLst>
      <pc:sldChg chg="addSp delSp modSp">
        <pc:chgData name="Eliza McConnell" userId="S::eliza.mcconnell@skillsforcare.org.uk::93dfa243-09ac-4636-bb57-c48a7a2fd3b0" providerId="AD" clId="Web-{A2EDA76A-8A91-FA85-D086-64E720E4EA15}" dt="2022-10-31T10:03:03.744" v="5" actId="1076"/>
        <pc:sldMkLst>
          <pc:docMk/>
          <pc:sldMk cId="2783812340" sldId="286"/>
        </pc:sldMkLst>
        <pc:picChg chg="add mod">
          <ac:chgData name="Eliza McConnell" userId="S::eliza.mcconnell@skillsforcare.org.uk::93dfa243-09ac-4636-bb57-c48a7a2fd3b0" providerId="AD" clId="Web-{A2EDA76A-8A91-FA85-D086-64E720E4EA15}" dt="2022-10-31T10:03:03.744" v="5" actId="1076"/>
          <ac:picMkLst>
            <pc:docMk/>
            <pc:sldMk cId="2783812340" sldId="286"/>
            <ac:picMk id="3" creationId="{9153BAFA-8609-7A9C-1B4E-E68A6DBB29D0}"/>
          </ac:picMkLst>
        </pc:picChg>
        <pc:picChg chg="del">
          <ac:chgData name="Eliza McConnell" userId="S::eliza.mcconnell@skillsforcare.org.uk::93dfa243-09ac-4636-bb57-c48a7a2fd3b0" providerId="AD" clId="Web-{A2EDA76A-8A91-FA85-D086-64E720E4EA15}" dt="2022-10-31T10:02:47.494" v="0"/>
          <ac:picMkLst>
            <pc:docMk/>
            <pc:sldMk cId="2783812340" sldId="286"/>
            <ac:picMk id="7" creationId="{2A764E37-74B4-4B91-A651-4B645DBFD24B}"/>
          </ac:picMkLst>
        </pc:picChg>
      </pc:sldChg>
    </pc:docChg>
  </pc:docChgLst>
  <pc:docChgLst>
    <pc:chgData name="Eliza McConnell" userId="93dfa243-09ac-4636-bb57-c48a7a2fd3b0" providerId="ADAL" clId="{F02A817D-FA11-406A-90A5-C6B3B399F037}"/>
    <pc:docChg chg="addSld modSld sldOrd">
      <pc:chgData name="Eliza McConnell" userId="93dfa243-09ac-4636-bb57-c48a7a2fd3b0" providerId="ADAL" clId="{F02A817D-FA11-406A-90A5-C6B3B399F037}" dt="2021-08-17T11:52:01.182" v="19" actId="20577"/>
      <pc:docMkLst>
        <pc:docMk/>
      </pc:docMkLst>
      <pc:sldChg chg="modNotesTx">
        <pc:chgData name="Eliza McConnell" userId="93dfa243-09ac-4636-bb57-c48a7a2fd3b0" providerId="ADAL" clId="{F02A817D-FA11-406A-90A5-C6B3B399F037}" dt="2021-08-17T11:51:52.081" v="6" actId="20577"/>
        <pc:sldMkLst>
          <pc:docMk/>
          <pc:sldMk cId="3117617454" sldId="260"/>
        </pc:sldMkLst>
      </pc:sldChg>
      <pc:sldChg chg="add ord modNotesTx">
        <pc:chgData name="Eliza McConnell" userId="93dfa243-09ac-4636-bb57-c48a7a2fd3b0" providerId="ADAL" clId="{F02A817D-FA11-406A-90A5-C6B3B399F037}" dt="2021-08-17T11:52:01.182" v="19" actId="20577"/>
        <pc:sldMkLst>
          <pc:docMk/>
          <pc:sldMk cId="3660538625" sldId="264"/>
        </pc:sldMkLst>
      </pc:sldChg>
    </pc:docChg>
  </pc:docChgLst>
  <pc:docChgLst>
    <pc:chgData name="Eliza McConnell" userId="93dfa243-09ac-4636-bb57-c48a7a2fd3b0" providerId="ADAL" clId="{CBFF0706-200E-4458-BD92-690435AB2162}"/>
    <pc:docChg chg="addSld delSld modSld">
      <pc:chgData name="Eliza McConnell" userId="93dfa243-09ac-4636-bb57-c48a7a2fd3b0" providerId="ADAL" clId="{CBFF0706-200E-4458-BD92-690435AB2162}" dt="2021-08-11T08:12:42.806" v="1" actId="47"/>
      <pc:docMkLst>
        <pc:docMk/>
      </pc:docMkLst>
      <pc:sldChg chg="del">
        <pc:chgData name="Eliza McConnell" userId="93dfa243-09ac-4636-bb57-c48a7a2fd3b0" providerId="ADAL" clId="{CBFF0706-200E-4458-BD92-690435AB2162}" dt="2021-08-11T08:12:42.806" v="1" actId="47"/>
        <pc:sldMkLst>
          <pc:docMk/>
          <pc:sldMk cId="56003647" sldId="278"/>
        </pc:sldMkLst>
      </pc:sldChg>
      <pc:sldChg chg="add">
        <pc:chgData name="Eliza McConnell" userId="93dfa243-09ac-4636-bb57-c48a7a2fd3b0" providerId="ADAL" clId="{CBFF0706-200E-4458-BD92-690435AB2162}" dt="2021-08-11T08:12:37.574" v="0"/>
        <pc:sldMkLst>
          <pc:docMk/>
          <pc:sldMk cId="2130916242"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23/03/2023</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0D2-496F-4335-94FD-7CD205B40B2C}" type="datetimeFigureOut">
              <a:rPr lang="en-GB" smtClean="0"/>
              <a:t>23/03/2023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killsforcare.org.uk/ASCWD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skillsforcare.org.uk/WorkforceIntelligenc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For info: This presentation is designed to give attendees a good understanding of what the Adult Social Care Workforce Data Set is, how it can benefit partners and providers and how the data makes an impact on the adult social care sector. It also aims to encourage sector influencers to help us promote ASC-WDS with providers in their area. It should take approximately 20-30 minutes. The intended audience is Local Authorities, ADASS, Commissioners, trade orgs, and other strategic stakeholders. </a:t>
            </a:r>
          </a:p>
        </p:txBody>
      </p:sp>
      <p:sp>
        <p:nvSpPr>
          <p:cNvPr id="4" name="Slide Number Placeholder 3"/>
          <p:cNvSpPr>
            <a:spLocks noGrp="1"/>
          </p:cNvSpPr>
          <p:nvPr>
            <p:ph type="sldNum" sz="quarter" idx="5"/>
          </p:nvPr>
        </p:nvSpPr>
        <p:spPr/>
        <p:txBody>
          <a:bodyPr/>
          <a:lstStyle/>
          <a:p>
            <a:fld id="{A5EB467E-689E-4776-8297-2FB7C7A995D4}" type="slidenum">
              <a:rPr lang="en-GB" smtClean="0"/>
              <a:t>1</a:t>
            </a:fld>
            <a:endParaRPr lang="en-GB" dirty="0"/>
          </a:p>
        </p:txBody>
      </p:sp>
    </p:spTree>
    <p:extLst>
      <p:ext uri="{BB962C8B-B14F-4D97-AF65-F5344CB8AC3E}">
        <p14:creationId xmlns:p14="http://schemas.microsoft.com/office/powerpoint/2010/main" val="208318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i="0" dirty="0">
                <a:solidFill>
                  <a:srgbClr val="333333"/>
                </a:solidFill>
                <a:effectLst/>
                <a:latin typeface="Helvetica Neue"/>
              </a:rPr>
              <a:t>We can offer tailored support to help you with future workforce forecasting, overviews of the sector and workforce at a local level or focus on particular parts of the sector or workforce at a local level, for example:</a:t>
            </a:r>
          </a:p>
          <a:p>
            <a:pPr marL="171450" indent="-171450" algn="l">
              <a:buFont typeface="Arial" panose="020B0604020202020204" pitchFamily="34" charset="0"/>
              <a:buChar char="•"/>
            </a:pPr>
            <a:r>
              <a:rPr lang="en-GB" b="0" i="0" dirty="0">
                <a:solidFill>
                  <a:srgbClr val="333333"/>
                </a:solidFill>
                <a:effectLst/>
                <a:latin typeface="Helvetica Neue"/>
              </a:rPr>
              <a:t>specific service areas e.g. domiciliary care or residential care</a:t>
            </a:r>
          </a:p>
          <a:p>
            <a:pPr marL="171450" indent="-171450" algn="l">
              <a:buFont typeface="Arial" panose="020B0604020202020204" pitchFamily="34" charset="0"/>
              <a:buChar char="•"/>
            </a:pPr>
            <a:r>
              <a:rPr lang="en-GB" b="0" i="0" dirty="0">
                <a:solidFill>
                  <a:srgbClr val="333333"/>
                </a:solidFill>
                <a:effectLst/>
                <a:latin typeface="Helvetica Neue"/>
              </a:rPr>
              <a:t>the workforce providing care and support to a specific group of people, e.g. people with dementia or learning disabilities</a:t>
            </a:r>
          </a:p>
          <a:p>
            <a:pPr marL="171450" indent="-171450" algn="l">
              <a:buFont typeface="Arial" panose="020B0604020202020204" pitchFamily="34" charset="0"/>
              <a:buChar char="•"/>
            </a:pPr>
            <a:r>
              <a:rPr lang="en-GB" b="0" i="0" dirty="0">
                <a:solidFill>
                  <a:srgbClr val="333333"/>
                </a:solidFill>
                <a:effectLst/>
                <a:latin typeface="Helvetica Neue"/>
              </a:rPr>
              <a:t>specific job roles, e.g. registered nurses, care workers or social workers. </a:t>
            </a:r>
          </a:p>
          <a:p>
            <a:pPr algn="l"/>
            <a:endParaRPr lang="en-GB" b="0" i="0" dirty="0">
              <a:solidFill>
                <a:srgbClr val="333333"/>
              </a:solidFill>
              <a:effectLst/>
              <a:latin typeface="Helvetica Neue"/>
            </a:endParaRPr>
          </a:p>
          <a:p>
            <a:pPr algn="l"/>
            <a:r>
              <a:rPr lang="en-GB" b="0" i="0" dirty="0">
                <a:solidFill>
                  <a:srgbClr val="333333"/>
                </a:solidFill>
                <a:effectLst/>
                <a:latin typeface="Helvetica Neue"/>
              </a:rPr>
              <a:t>We can also provide reports on the Economic contribution of social care in your area and the Impact of national living wage in your area.</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dirty="0"/>
          </a:p>
        </p:txBody>
      </p:sp>
    </p:spTree>
    <p:extLst>
      <p:ext uri="{BB962C8B-B14F-4D97-AF65-F5344CB8AC3E}">
        <p14:creationId xmlns:p14="http://schemas.microsoft.com/office/powerpoint/2010/main" val="148990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Use this slide if speaking to LA or similar, otherwise hide.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Please replace with coverage stats from the appropriate area or region: https://app.powerbi.com/groups/me/reports/9f1b4814-c26b-4dd5-9966-d7ccf3419ebe/ReportSection098329ae6e5ae5bb8393?ctid=5c317017-415d-43e6-ada1-7668f9ad3f9f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this is the current lay of the land in terms of providers using ASC-WDS in your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Helvetica Neue"/>
              </a:rPr>
              <a:t>You can see that our overall coverage is [56.1]%... This means that [56.1]% of CQC registered providers in [AREA] have an ASC-WDS account. In comparison to the regional average in [Yorkshire and the Humber] of [48.8]%, this puts [AREA] at a ranking of [23] out of all 152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Helvetica Neue"/>
              </a:rPr>
              <a:t>Over the last three months, there has been a [7.9]% increase/decrease in coverage. </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11</a:t>
            </a:fld>
            <a:endParaRPr lang="en-GB" dirty="0"/>
          </a:p>
        </p:txBody>
      </p:sp>
    </p:spTree>
    <p:extLst>
      <p:ext uri="{BB962C8B-B14F-4D97-AF65-F5344CB8AC3E}">
        <p14:creationId xmlns:p14="http://schemas.microsoft.com/office/powerpoint/2010/main" val="3584958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Use this slide if speaking to Regional leads (CQC, ADASS) or similar, otherwise hide.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Please replace with coverage stats from the appropriate area or region: https://app.powerbi.com/groups/me/reports/9f1b4814-c26b-4dd5-9966-d7ccf3419ebe/ReportSection098329ae6e5ae5bb8393?ctid=5c317017-415d-43e6-ada1-7668f9ad3f9f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this is the current lay of the land in terms of providers using ASC-WDS in your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Helvetica Neue"/>
              </a:rPr>
              <a:t>You can see that our overall coverage is [48.8]%... This means that [48.8]% of CQC registered providers in [AREA] have an ASC-WDS account. In comparison to the national average of [45.5]%, this puts [AREA] at a ranking of [3rd] out of all 9 regions.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There is also quite a disparity across [AREA] with coverage as low as [33.3]% in one area.  [7] local authority areas have under 50% and the remaining [8] areas are at 50% or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Helvetica Neue"/>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12</a:t>
            </a:fld>
            <a:endParaRPr lang="en-GB" dirty="0"/>
          </a:p>
        </p:txBody>
      </p:sp>
    </p:spTree>
    <p:extLst>
      <p:ext uri="{BB962C8B-B14F-4D97-AF65-F5344CB8AC3E}">
        <p14:creationId xmlns:p14="http://schemas.microsoft.com/office/powerpoint/2010/main" val="8143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data collected by the ASC-WDS to create workforce models that, in turn, allow for estimates of the whole adult social care workforce to be produced. Our methodology allows the analysis to be representative of all adult social care workers, even if the ASC-WDS has uneven levels of data coverage. We ensure the data has been through rigorous quality checks before analysis and have confidence in our estimates.</a:t>
            </a:r>
          </a:p>
          <a:p>
            <a:endParaRPr lang="en-GB" dirty="0"/>
          </a:p>
          <a:p>
            <a:r>
              <a:rPr lang="en-GB" dirty="0"/>
              <a:t>However, access to higher levels of valid and reliable workforce data will help you to monitor the quality of services, plan, shape and commission the workforce in your area. The data can support you in your key strategic role to meet the health and social care needs of the local population. </a:t>
            </a:r>
          </a:p>
          <a:p>
            <a:endParaRPr lang="en-GB" dirty="0"/>
          </a:p>
          <a:p>
            <a:r>
              <a:rPr lang="en-GB" dirty="0"/>
              <a:t>The service also benefits users…</a:t>
            </a:r>
            <a:endParaRPr lang="en-US" dirty="0"/>
          </a:p>
          <a:p>
            <a:endParaRPr lang="en-GB" b="0" dirty="0">
              <a:solidFill>
                <a:srgbClr val="000000"/>
              </a:solidFill>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13</a:t>
            </a:fld>
            <a:endParaRPr lang="en-GB" dirty="0"/>
          </a:p>
        </p:txBody>
      </p:sp>
    </p:spTree>
    <p:extLst>
      <p:ext uri="{BB962C8B-B14F-4D97-AF65-F5344CB8AC3E}">
        <p14:creationId xmlns:p14="http://schemas.microsoft.com/office/powerpoint/2010/main" val="294379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the benefits of ASC-WDS for providers? Well…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can gain access to funding for training their staff via the Workforce development fund or Essential training fund. The Workforce development fund </a:t>
            </a:r>
            <a:r>
              <a:rPr lang="en-GB" b="0" i="0" dirty="0">
                <a:solidFill>
                  <a:srgbClr val="4D4D4D"/>
                </a:solidFill>
                <a:effectLst/>
                <a:latin typeface="Helvetica Neue"/>
              </a:rPr>
              <a:t>allows providers to claim back money towards the costs of workers completing a broad range of adult social care qualifications, learning programmes and digital learning modules. For example, it could fund a Level 2 certificate in Dementia Care or a Level 5 diploma in Leadership and Management for Adult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D4D4D"/>
              </a:solidFill>
              <a:effectLst/>
              <a:latin typeface="Helvetica Neue"/>
            </a:endParaRPr>
          </a:p>
          <a:p>
            <a:r>
              <a:rPr lang="en-GB" dirty="0"/>
              <a:t>The system provides safe and free storage of staff records and can help to manage your training records. Employers can decide what training is mandatory for each job role and get alerts when training is about to expire.</a:t>
            </a:r>
          </a:p>
          <a:p>
            <a:endParaRPr lang="en-GB" dirty="0"/>
          </a:p>
          <a:p>
            <a:r>
              <a:rPr lang="en-GB" dirty="0"/>
              <a:t>Users can benchmark their workplace against other providers in the area, for metrics like pay, turnover rates or staff sickness. At the moment this is only available to some types of providers, but we’re working to extend this to others. [Currently: CQC regulated care homes with nursing, care only homes and domiciliary care providers]</a:t>
            </a:r>
          </a:p>
          <a:p>
            <a:br>
              <a:rPr lang="en-GB" dirty="0"/>
            </a:br>
            <a:r>
              <a:rPr lang="en-GB" dirty="0"/>
              <a:t>They’ll also get our new ASC-WDS Benefits Bundle offering discounts on products and services from Skills for Care and our Endorsed providers..</a:t>
            </a:r>
          </a:p>
          <a:p>
            <a:endParaRPr lang="en-GB" dirty="0"/>
          </a:p>
          <a:p>
            <a:r>
              <a:rPr lang="en-GB" dirty="0"/>
              <a:t>Finally, we know that the adult social care sector faces many challenges. With the data providers give us in ASC-WDS, they’re able to provide government and policy makers with a true picture of the sector and highlight the areas that most need support. ASC-WDS means that all care providers can make their voice heard. </a:t>
            </a:r>
          </a:p>
        </p:txBody>
      </p:sp>
      <p:sp>
        <p:nvSpPr>
          <p:cNvPr id="4" name="Slide Number Placeholder 3"/>
          <p:cNvSpPr>
            <a:spLocks noGrp="1"/>
          </p:cNvSpPr>
          <p:nvPr>
            <p:ph type="sldNum" sz="quarter" idx="5"/>
          </p:nvPr>
        </p:nvSpPr>
        <p:spPr/>
        <p:txBody>
          <a:bodyPr/>
          <a:lstStyle/>
          <a:p>
            <a:fld id="{A5EB467E-689E-4776-8297-2FB7C7A995D4}" type="slidenum">
              <a:rPr lang="en-GB" smtClean="0"/>
              <a:t>14</a:t>
            </a:fld>
            <a:endParaRPr lang="en-GB" dirty="0"/>
          </a:p>
        </p:txBody>
      </p:sp>
    </p:spTree>
    <p:extLst>
      <p:ext uri="{BB962C8B-B14F-4D97-AF65-F5344CB8AC3E}">
        <p14:creationId xmlns:p14="http://schemas.microsoft.com/office/powerpoint/2010/main" val="1467030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what some care providers are saying about how they use the system…</a:t>
            </a:r>
          </a:p>
          <a:p>
            <a:endParaRPr lang="en-GB" dirty="0"/>
          </a:p>
          <a:p>
            <a:r>
              <a:rPr lang="en-GB" dirty="0"/>
              <a:t>Source: https://www.skillsforcare.org.uk/About/Blog/Blog/A-look-at-how-social-care-managers-use-Skills-for-Care's-ASC-WDS.aspx</a:t>
            </a:r>
          </a:p>
        </p:txBody>
      </p:sp>
      <p:sp>
        <p:nvSpPr>
          <p:cNvPr id="4" name="Slide Number Placeholder 3"/>
          <p:cNvSpPr>
            <a:spLocks noGrp="1"/>
          </p:cNvSpPr>
          <p:nvPr>
            <p:ph type="sldNum" sz="quarter" idx="5"/>
          </p:nvPr>
        </p:nvSpPr>
        <p:spPr/>
        <p:txBody>
          <a:bodyPr/>
          <a:lstStyle/>
          <a:p>
            <a:fld id="{A5EB467E-689E-4776-8297-2FB7C7A995D4}" type="slidenum">
              <a:rPr lang="en-GB" smtClean="0"/>
              <a:t>15</a:t>
            </a:fld>
            <a:endParaRPr lang="en-GB"/>
          </a:p>
        </p:txBody>
      </p:sp>
    </p:spTree>
    <p:extLst>
      <p:ext uri="{BB962C8B-B14F-4D97-AF65-F5344CB8AC3E}">
        <p14:creationId xmlns:p14="http://schemas.microsoft.com/office/powerpoint/2010/main" val="272636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slide is for local authorities only- delete if presenting to a different audience</a:t>
            </a:r>
          </a:p>
          <a:p>
            <a:endParaRPr lang="en-GB" dirty="0"/>
          </a:p>
          <a:p>
            <a:r>
              <a:rPr lang="en-GB" dirty="0"/>
              <a:t>Your Skills for Care Locality manager can provide you with a list of providers who do/do not have an ASC-WDS account in your area. </a:t>
            </a:r>
          </a:p>
          <a:p>
            <a:endParaRPr lang="en-GB" dirty="0"/>
          </a:p>
          <a:p>
            <a:r>
              <a:rPr lang="en-GB" dirty="0"/>
              <a:t>Some local authorities require providers in their area to have an up-to-date ASC-WDS account as a condition of their contracts. </a:t>
            </a:r>
          </a:p>
          <a:p>
            <a:endParaRPr lang="en-GB" dirty="0"/>
          </a:p>
          <a:p>
            <a:r>
              <a:rPr lang="en-GB" dirty="0"/>
              <a:t>Even if you don’t wish to make it a contractual obligation, your support and authority can help us to encourage social care employers to use the service. We have email templates and presentation slides which can be shared to help you get the message out. www.skillsforcare.org.uk/workforce-intelligence-sector-bodies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could identify someone who can lead on intelligence gathering and analysis. They might already provide information or guidance to citizens, families or the public, collect figures/statistics and analyse data or support the completion of Adult Social Care- Workforce Data 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will encourage providers to use ASC-WDS if they understand how you use the data to benefit them. For example, commissioners being able to identify recruitment issues and trends means they’re able to offer more tailored support and target resources where they’re really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16</a:t>
            </a:fld>
            <a:endParaRPr lang="en-GB" dirty="0"/>
          </a:p>
        </p:txBody>
      </p:sp>
    </p:spTree>
    <p:extLst>
      <p:ext uri="{BB962C8B-B14F-4D97-AF65-F5344CB8AC3E}">
        <p14:creationId xmlns:p14="http://schemas.microsoft.com/office/powerpoint/2010/main" val="160794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slide is for ICSs, ADASS, Care associations etc- Delete if not appropriate. </a:t>
            </a:r>
          </a:p>
          <a:p>
            <a:endParaRPr lang="en-GB" dirty="0"/>
          </a:p>
          <a:p>
            <a:r>
              <a:rPr lang="en-GB" dirty="0"/>
              <a:t>Your support and authority can help us to encourage social care employers to use the service. We have email templates and presentation slides which can be shared to help you get the message out.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will encourage providers to use ASC-WDS if they understand how you use the data to benefit them. For example, workforce leads being able to identify recruitment issues and trends means they’re able to offer more tailored support and target resources where they’re really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17</a:t>
            </a:fld>
            <a:endParaRPr lang="en-GB" dirty="0"/>
          </a:p>
        </p:txBody>
      </p:sp>
    </p:spTree>
    <p:extLst>
      <p:ext uri="{BB962C8B-B14F-4D97-AF65-F5344CB8AC3E}">
        <p14:creationId xmlns:p14="http://schemas.microsoft.com/office/powerpoint/2010/main" val="2966432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about The Adult Social Care Workforce Data Set, go to </a:t>
            </a:r>
            <a:r>
              <a:rPr lang="en-GB" dirty="0">
                <a:hlinkClick r:id="rId3"/>
              </a:rPr>
              <a:t>www.skillsforcare.org.uk/ASCWDS</a:t>
            </a:r>
            <a:endParaRPr lang="en-US"/>
          </a:p>
          <a:p>
            <a:endParaRPr lang="en-GB" dirty="0"/>
          </a:p>
          <a:p>
            <a:r>
              <a:rPr lang="en-GB" dirty="0"/>
              <a:t>If you want to investigate the data we publish and learn more about how we can offer you bespoke analysis, take a look at  </a:t>
            </a:r>
            <a:r>
              <a:rPr lang="en-GB" dirty="0">
                <a:hlinkClick r:id="rId4"/>
              </a:rPr>
              <a:t>www.skillsforcare.org.uk/WorkforceIntelligence</a:t>
            </a:r>
            <a:endParaRPr lang="en-US"/>
          </a:p>
          <a:p>
            <a:endParaRPr lang="en-GB" dirty="0"/>
          </a:p>
          <a:p>
            <a:r>
              <a:rPr lang="en-GB" dirty="0"/>
              <a:t>And of course if you have any questions, you can contact me at… </a:t>
            </a:r>
          </a:p>
        </p:txBody>
      </p:sp>
      <p:sp>
        <p:nvSpPr>
          <p:cNvPr id="4" name="Slide Number Placeholder 3"/>
          <p:cNvSpPr>
            <a:spLocks noGrp="1"/>
          </p:cNvSpPr>
          <p:nvPr>
            <p:ph type="sldNum" sz="quarter" idx="5"/>
          </p:nvPr>
        </p:nvSpPr>
        <p:spPr/>
        <p:txBody>
          <a:bodyPr/>
          <a:lstStyle/>
          <a:p>
            <a:fld id="{A5EB467E-689E-4776-8297-2FB7C7A995D4}" type="slidenum">
              <a:rPr lang="en-GB" smtClean="0"/>
              <a:t>18</a:t>
            </a:fld>
            <a:endParaRPr lang="en-GB" dirty="0"/>
          </a:p>
        </p:txBody>
      </p:sp>
    </p:spTree>
    <p:extLst>
      <p:ext uri="{BB962C8B-B14F-4D97-AF65-F5344CB8AC3E}">
        <p14:creationId xmlns:p14="http://schemas.microsoft.com/office/powerpoint/2010/main" val="1274995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You can keep this slide hidden and use the answers as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How does ASC-WDS differ from the Capacity Tracker?</a:t>
            </a:r>
          </a:p>
          <a:p>
            <a:r>
              <a:rPr lang="en-GB" sz="1200" i="0" dirty="0">
                <a:effectLst/>
                <a:latin typeface="Arial" panose="020B0604020202020204" pitchFamily="34" charset="0"/>
                <a:ea typeface="Calibri" panose="020F0502020204030204" pitchFamily="34" charset="0"/>
              </a:rPr>
              <a:t>The Capacity Tracker was initially developed to make the vacancies across providers more visible so that hospitals and system discharge services can quickly identify vacancies and improve the time it takes to discharge an individual into a care setting. </a:t>
            </a:r>
          </a:p>
          <a:p>
            <a:endParaRPr lang="en-GB" sz="1200" i="0" dirty="0">
              <a:effectLst/>
              <a:latin typeface="Arial" panose="020B0604020202020204" pitchFamily="34" charset="0"/>
              <a:ea typeface="Calibri" panose="020F0502020204030204" pitchFamily="34" charset="0"/>
            </a:endParaRPr>
          </a:p>
          <a:p>
            <a:r>
              <a:rPr lang="en-GB" sz="1200" i="0" dirty="0">
                <a:effectLst/>
                <a:latin typeface="Arial" panose="020B0604020202020204" pitchFamily="34" charset="0"/>
                <a:ea typeface="Calibri" panose="020F0502020204030204" pitchFamily="34" charset="0"/>
              </a:rPr>
              <a:t>Since then, it has broadened to enable information to be collected on a wide range of relevant topics, including some workforce numbers.  Its current focus is on Covid-specific pressures. By allowing real-time updating of data, it enables Government, NHSE systems and Local Authorities to monitor the changing pandemic situation and provides them with the detailed and timely information they need to plan a speedy policy response to emerging issues.  In return it gives providers a quick and direct way to raise urgent needs or capacity issues. </a:t>
            </a:r>
            <a:endParaRPr lang="en-GB" sz="1200" i="0" dirty="0">
              <a:effectLst/>
              <a:latin typeface="Calibri" panose="020F0502020204030204" pitchFamily="34" charset="0"/>
              <a:ea typeface="Calibri" panose="020F0502020204030204" pitchFamily="34" charset="0"/>
            </a:endParaRPr>
          </a:p>
          <a:p>
            <a:r>
              <a:rPr lang="en-GB" sz="1200" i="0" dirty="0">
                <a:effectLst/>
                <a:latin typeface="Arial" panose="020B0604020202020204" pitchFamily="34" charset="0"/>
                <a:ea typeface="Calibri" panose="020F0502020204030204" pitchFamily="34" charset="0"/>
              </a:rPr>
              <a:t> </a:t>
            </a:r>
            <a:endParaRPr lang="en-GB" sz="1200" i="0" dirty="0">
              <a:effectLst/>
              <a:latin typeface="Calibri" panose="020F0502020204030204" pitchFamily="34" charset="0"/>
              <a:ea typeface="Calibri" panose="020F0502020204030204" pitchFamily="34" charset="0"/>
            </a:endParaRPr>
          </a:p>
          <a:p>
            <a:r>
              <a:rPr lang="en-GB" sz="1200" i="0" dirty="0">
                <a:effectLst/>
                <a:latin typeface="Arial" panose="020B0604020202020204" pitchFamily="34" charset="0"/>
                <a:ea typeface="Calibri" panose="020F0502020204030204" pitchFamily="34" charset="0"/>
              </a:rPr>
              <a:t>Skills for Care’s ASC-WDS collects much more detailed workforce information and has done so since 2006. It really helps Government and others to understand long-term employer and workforce issues and trends, and provides evidence to support a wide range of workforce planning and investment decisions. An ASC-WDS account also gives users real benefits such as training and qualifications tools, benchmarking information and access to the Workforce Development Fund. </a:t>
            </a:r>
            <a:endParaRPr lang="en-GB" sz="1200" i="0" dirty="0">
              <a:effectLst/>
              <a:latin typeface="Calibri" panose="020F0502020204030204" pitchFamily="34" charset="0"/>
              <a:ea typeface="Calibri" panose="020F0502020204030204" pitchFamily="34" charset="0"/>
            </a:endParaRPr>
          </a:p>
          <a:p>
            <a:r>
              <a:rPr lang="en-GB" sz="1200" i="0" dirty="0">
                <a:effectLst/>
                <a:latin typeface="Arial" panose="020B0604020202020204" pitchFamily="34" charset="0"/>
                <a:ea typeface="Calibri" panose="020F0502020204030204" pitchFamily="34" charset="0"/>
              </a:rPr>
              <a:t> </a:t>
            </a:r>
            <a:endParaRPr lang="en-GB" sz="1200" i="0" dirty="0">
              <a:effectLst/>
              <a:latin typeface="Calibri" panose="020F0502020204030204" pitchFamily="34" charset="0"/>
              <a:ea typeface="Calibri" panose="020F0502020204030204" pitchFamily="34" charset="0"/>
            </a:endParaRPr>
          </a:p>
          <a:p>
            <a:r>
              <a:rPr lang="en-GB" sz="1200" i="0" dirty="0">
                <a:effectLst/>
                <a:latin typeface="Arial" panose="020B0604020202020204" pitchFamily="34" charset="0"/>
                <a:ea typeface="Calibri" panose="020F0502020204030204" pitchFamily="34" charset="0"/>
              </a:rPr>
              <a:t>The Capacity Tracker and Skills for Care teams meet monthly so that we can try to minimise any duplication between the two data collection services. </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What kind of coverage does ASC-WDS have?</a:t>
            </a:r>
          </a:p>
          <a:p>
            <a:pPr algn="l"/>
            <a:r>
              <a:rPr lang="en-GB" b="0" i="0" dirty="0">
                <a:solidFill>
                  <a:srgbClr val="333333"/>
                </a:solidFill>
                <a:effectLst/>
                <a:latin typeface="Helvetica Neue"/>
              </a:rPr>
              <a:t>Approximately half of the workforce are recorded in the ASC-WDS. This coverage varies by care service, job role and geographical area.</a:t>
            </a:r>
          </a:p>
          <a:p>
            <a:pPr algn="l"/>
            <a:endParaRPr lang="en-GB" b="1" i="0" dirty="0">
              <a:solidFill>
                <a:srgbClr val="333333"/>
              </a:solidFill>
              <a:effectLst/>
              <a:latin typeface="Helvetica Neue"/>
            </a:endParaRPr>
          </a:p>
          <a:p>
            <a:pPr algn="l"/>
            <a:r>
              <a:rPr lang="en-GB" b="0" i="0" dirty="0">
                <a:solidFill>
                  <a:srgbClr val="333333"/>
                </a:solidFill>
                <a:effectLst/>
                <a:latin typeface="Helvetica Neue"/>
              </a:rPr>
              <a:t>For the past seven years the Adult Social Care Workforce Data Set has been the adult workforce data return for local authorities. In 2020, for the eighth year in a row, all 151 local authorities in England met the criteria of a full return for people working in their adult social services departments. </a:t>
            </a:r>
          </a:p>
          <a:p>
            <a:pPr algn="l">
              <a:buFont typeface="Arial" panose="020B0604020202020204" pitchFamily="34" charset="0"/>
              <a:buNone/>
            </a:pPr>
            <a:endParaRPr lang="en-GB" b="0" i="0" dirty="0">
              <a:solidFill>
                <a:srgbClr val="333333"/>
              </a:solidFill>
              <a:effectLst/>
              <a:latin typeface="Helvetica Neue"/>
            </a:endParaRPr>
          </a:p>
          <a:p>
            <a:pPr algn="l">
              <a:buFont typeface="Arial" panose="020B0604020202020204" pitchFamily="34" charset="0"/>
              <a:buNone/>
            </a:pPr>
            <a:r>
              <a:rPr lang="en-GB" b="0" i="0" dirty="0">
                <a:solidFill>
                  <a:srgbClr val="333333"/>
                </a:solidFill>
                <a:effectLst/>
                <a:latin typeface="Helvetica Neue"/>
              </a:rPr>
              <a:t>Skills for Care estimates that there were 38,000 care establishments providing or organising adult social care in England in 2019/20, around 25,800 of these services were CQC regulated. In 2021, the ASC-WDS had around half coverage of all CQC regulated social care establishments they had completed around 580,000 worker records between them (out of a total population of around 1.1 million workers employed by CQC regulated employers).</a:t>
            </a:r>
          </a:p>
          <a:p>
            <a:pPr algn="l">
              <a:buFont typeface="Arial" panose="020B0604020202020204" pitchFamily="34" charset="0"/>
              <a:buNone/>
            </a:pPr>
            <a:endParaRPr lang="en-GB"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Is the data shown in real time?</a:t>
            </a:r>
          </a:p>
          <a:p>
            <a:pPr algn="l">
              <a:buFont typeface="Arial" panose="020B0604020202020204" pitchFamily="34" charset="0"/>
              <a:buNone/>
            </a:pPr>
            <a:r>
              <a:rPr lang="en-GB" b="0" i="0" dirty="0">
                <a:solidFill>
                  <a:srgbClr val="333333"/>
                </a:solidFill>
                <a:effectLst/>
                <a:latin typeface="Helvetica Neue"/>
              </a:rPr>
              <a:t>The majority of workforce statistics do not change quickly and therefore annual reporting is sufficient (such as demographics qualifications etc..).The data is collected for analysis at the end of March each year, with high level information published in June and our analysis and predictions released in September. </a:t>
            </a:r>
          </a:p>
          <a:p>
            <a:pPr algn="l">
              <a:buFont typeface="Arial" panose="020B0604020202020204" pitchFamily="34" charset="0"/>
              <a:buNone/>
            </a:pPr>
            <a:endParaRPr lang="en-GB" b="0" i="0" dirty="0">
              <a:solidFill>
                <a:srgbClr val="333333"/>
              </a:solidFill>
              <a:effectLst/>
              <a:latin typeface="Helvetica Neue"/>
            </a:endParaRPr>
          </a:p>
          <a:p>
            <a:pPr algn="l">
              <a:buFont typeface="Arial" panose="020B0604020202020204" pitchFamily="34" charset="0"/>
              <a:buNone/>
            </a:pPr>
            <a:r>
              <a:rPr lang="en-GB" b="0" i="0" dirty="0">
                <a:solidFill>
                  <a:srgbClr val="333333"/>
                </a:solidFill>
                <a:effectLst/>
                <a:latin typeface="Helvetica Neue"/>
              </a:rPr>
              <a:t>The exception is our monthly trackers for key workforce measures relevant to the COVID-19 which is unweighted data and may only reflect the characteristics of those who updated their ASC-WDS information.</a:t>
            </a:r>
          </a:p>
          <a:p>
            <a:pPr algn="l">
              <a:buFont typeface="Arial" panose="020B0604020202020204" pitchFamily="34" charset="0"/>
              <a:buNone/>
            </a:pPr>
            <a:endParaRPr lang="en-GB" b="0" i="0" dirty="0">
              <a:solidFill>
                <a:srgbClr val="333333"/>
              </a:solidFill>
              <a:effectLst/>
              <a:latin typeface="Helvetica Neue"/>
            </a:endParaRPr>
          </a:p>
          <a:p>
            <a:pPr algn="l">
              <a:buFont typeface="Arial" panose="020B0604020202020204" pitchFamily="34" charset="0"/>
              <a:buNone/>
            </a:pPr>
            <a:endParaRPr lang="en-GB" b="0" i="0" dirty="0">
              <a:solidFill>
                <a:srgbClr val="333333"/>
              </a:solidFill>
              <a:effectLst/>
              <a:latin typeface="Helvetica Neue"/>
            </a:endParaRPr>
          </a:p>
          <a:p>
            <a:pPr algn="l">
              <a:buFont typeface="Arial" panose="020B0604020202020204" pitchFamily="34" charset="0"/>
              <a:buNone/>
            </a:pPr>
            <a:endParaRPr lang="en-GB" b="0" i="0" dirty="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19</a:t>
            </a:fld>
            <a:endParaRPr lang="en-GB" dirty="0"/>
          </a:p>
        </p:txBody>
      </p:sp>
    </p:spTree>
    <p:extLst>
      <p:ext uri="{BB962C8B-B14F-4D97-AF65-F5344CB8AC3E}">
        <p14:creationId xmlns:p14="http://schemas.microsoft.com/office/powerpoint/2010/main" val="155898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created this short video to help you understand the benefits of using ASC-WDS and how the data within the system can be used by the Government and other stakeholders to make informed decisions about the care sector.</a:t>
            </a:r>
          </a:p>
          <a:p>
            <a:endParaRPr lang="en-GB" dirty="0"/>
          </a:p>
          <a:p>
            <a:r>
              <a:rPr lang="en-GB" i="1" dirty="0"/>
              <a:t>You can either play the embedded video or direct attendees to view it themselves/share with colleagues. </a:t>
            </a:r>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dirty="0"/>
          </a:p>
        </p:txBody>
      </p:sp>
    </p:spTree>
    <p:extLst>
      <p:ext uri="{BB962C8B-B14F-4D97-AF65-F5344CB8AC3E}">
        <p14:creationId xmlns:p14="http://schemas.microsoft.com/office/powerpoint/2010/main" val="220375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If you played the video: </a:t>
            </a:r>
            <a:r>
              <a:rPr lang="en-GB" b="0" i="0" dirty="0"/>
              <a:t>So that was a whirlwind introduction to ASC-WDS, now let’s look at it in a little more detail… </a:t>
            </a: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t>
            </a:r>
            <a:r>
              <a:rPr lang="en-GB" sz="1800" b="0" dirty="0">
                <a:solidFill>
                  <a:srgbClr val="005EB8"/>
                </a:solidFill>
              </a:rPr>
              <a:t>Adult Social Care Workforce Data Set (ASC-WDS) </a:t>
            </a:r>
            <a:r>
              <a:rPr lang="en-GB" b="0" dirty="0"/>
              <a:t>is a </a:t>
            </a:r>
            <a:r>
              <a:rPr lang="en-GB" dirty="0"/>
              <a:t>data collection service, commissioned and funded by the Department of Health and Social Care. It is the leading source of intelligence for the adult social care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know that the adult social care sector is complex and fragmented and made up of thousands of different care providers. And, we know that the people who work in the sector are absolutely vital in terms of providing high quality care and support. So, understanding that workforce is so important for planning and decision making across the sector- and that’s what we’re trying to do with ASC-WDS- to build that understanding.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helps providers to manage their teams and also provides crucial information to key decision makers such as Government, DHSC, CQC and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solidFill>
              </a:rPr>
              <a:t>It was previously known as the National Minimum Data Set for Social Care (NMDS-SC)</a:t>
            </a:r>
            <a:r>
              <a:rPr lang="en-GB" b="1" dirty="0">
                <a:solidFill>
                  <a:srgbClr val="005EB8"/>
                </a:solidFill>
              </a:rPr>
              <a:t>.</a:t>
            </a:r>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dirty="0"/>
          </a:p>
        </p:txBody>
      </p:sp>
    </p:spTree>
    <p:extLst>
      <p:ext uri="{BB962C8B-B14F-4D97-AF65-F5344CB8AC3E}">
        <p14:creationId xmlns:p14="http://schemas.microsoft.com/office/powerpoint/2010/main" val="224496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ASC-WDS means that all care providers can make their voice heard. </a:t>
            </a:r>
            <a:r>
              <a:rPr lang="en-GB" b="0" dirty="0">
                <a:solidFill>
                  <a:srgbClr val="005EB8"/>
                </a:solidFill>
              </a:rPr>
              <a:t>Around 20,000 providers already have an account and are providing us with crucial information, including almost two thirds of all Outstanding rated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data from those providers tells us… </a:t>
            </a:r>
          </a:p>
          <a:p>
            <a:pPr marL="628650" lvl="1" indent="-171450">
              <a:buFontTx/>
              <a:buChar char="-"/>
            </a:pPr>
            <a:r>
              <a:rPr lang="en-GB" dirty="0"/>
              <a:t>There are one point five million people working in adult social care. </a:t>
            </a:r>
            <a:endParaRPr lang="en-GB" dirty="0">
              <a:cs typeface="Calibri"/>
            </a:endParaRPr>
          </a:p>
          <a:p>
            <a:pPr marL="628650" lvl="1" indent="-171450">
              <a:buFontTx/>
              <a:buChar char="-"/>
            </a:pPr>
            <a:r>
              <a:rPr lang="en-GB" dirty="0">
                <a:cs typeface="Calibri"/>
              </a:rPr>
              <a:t>Those people do 1.62 million jobs</a:t>
            </a:r>
          </a:p>
          <a:p>
            <a:pPr marL="628650" lvl="1" indent="-171450">
              <a:buFontTx/>
              <a:buChar char="-"/>
            </a:pPr>
            <a:r>
              <a:rPr lang="en-GB" dirty="0"/>
              <a:t>That there one hundred and sixty-five thousand vacancies across the sector on any given day. </a:t>
            </a:r>
            <a:endParaRPr lang="en-GB" dirty="0">
              <a:cs typeface="Calibri" panose="020F0502020204030204"/>
            </a:endParaRPr>
          </a:p>
          <a:p>
            <a:pPr marL="628650" lvl="1" indent="-171450">
              <a:buFontTx/>
              <a:buChar char="-"/>
            </a:pPr>
            <a:r>
              <a:rPr lang="en-GB" sz="1800" dirty="0">
                <a:effectLst/>
                <a:latin typeface="Arial"/>
                <a:ea typeface="Calibri" panose="020F0502020204030204" pitchFamily="34" charset="0"/>
                <a:cs typeface="Arial"/>
              </a:rPr>
              <a:t>It also tells us that we’ll need</a:t>
            </a:r>
            <a:r>
              <a:rPr lang="en-GB" sz="1800" dirty="0">
                <a:latin typeface="Arial"/>
                <a:ea typeface="Calibri" panose="020F0502020204030204" pitchFamily="34" charset="0"/>
                <a:cs typeface="Arial"/>
              </a:rPr>
              <a:t> </a:t>
            </a:r>
            <a:r>
              <a:rPr lang="en-GB" sz="1800" dirty="0">
                <a:effectLst/>
                <a:latin typeface="Arial"/>
                <a:ea typeface="Calibri" panose="020F0502020204030204" pitchFamily="34" charset="0"/>
                <a:cs typeface="Arial"/>
              </a:rPr>
              <a:t> four hundred and </a:t>
            </a:r>
            <a:r>
              <a:rPr lang="en-GB" sz="1800" dirty="0">
                <a:latin typeface="Arial"/>
                <a:ea typeface="Calibri" panose="020F0502020204030204" pitchFamily="34" charset="0"/>
                <a:cs typeface="Arial"/>
              </a:rPr>
              <a:t>eighty thousand</a:t>
            </a:r>
            <a:r>
              <a:rPr lang="en-GB" sz="1800" dirty="0">
                <a:effectLst/>
                <a:latin typeface="Arial"/>
                <a:ea typeface="Calibri" panose="020F0502020204030204" pitchFamily="34" charset="0"/>
                <a:cs typeface="Arial"/>
              </a:rPr>
              <a:t> more jobs by 20-35 to keep up with an aging population</a:t>
            </a:r>
            <a:endParaRPr lang="en-GB"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data we collect is the leading source of intelligence for the adult social care workforce. It provides crucial information to decision makers such as government, the Department of Health and Social Care, the Care Quality Commission, Health Education England and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by contributing to ASC-WDS, you can help us build a detailed picture of the sector and highlight the areas that most need support. </a:t>
            </a:r>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dirty="0"/>
          </a:p>
        </p:txBody>
      </p:sp>
    </p:spTree>
    <p:extLst>
      <p:ext uri="{BB962C8B-B14F-4D97-AF65-F5344CB8AC3E}">
        <p14:creationId xmlns:p14="http://schemas.microsoft.com/office/powerpoint/2010/main" val="345621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dirty="0">
                <a:solidFill>
                  <a:srgbClr val="005EB8"/>
                </a:solidFill>
              </a:rPr>
              <a:t>Key stakeholders use the data to gain insight on the local labour market, future demand for care services in their areas, and trends and patterns in workforce issues such as turnover and pay rates. The data can be used to inform workforce planning and the support you offer to the sector. For a fee, it can also be integrated into your existing platforms- For example, </a:t>
            </a:r>
            <a:r>
              <a:rPr lang="en-GB" dirty="0">
                <a:solidFill>
                  <a:srgbClr val="005EB8"/>
                </a:solidFill>
              </a:rPr>
              <a:t>we integrated </a:t>
            </a:r>
            <a:r>
              <a:rPr lang="en-GB" b="0" dirty="0">
                <a:solidFill>
                  <a:srgbClr val="005EB8"/>
                </a:solidFill>
              </a:rPr>
              <a:t>the data with the London ADASS Market Insight Tool, which brings together several sources of data across London to inform their commissioners.</a:t>
            </a:r>
            <a:r>
              <a:rPr lang="en-GB" dirty="0">
                <a:solidFill>
                  <a:srgbClr val="005EB8"/>
                </a:solidFill>
              </a:rPr>
              <a:t> </a:t>
            </a:r>
            <a:endParaRPr lang="en-GB" b="0" dirty="0">
              <a:solidFill>
                <a:srgbClr val="005EB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5EB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5EB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5EB8"/>
              </a:solidFill>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dirty="0"/>
          </a:p>
        </p:txBody>
      </p:sp>
    </p:spTree>
    <p:extLst>
      <p:ext uri="{BB962C8B-B14F-4D97-AF65-F5344CB8AC3E}">
        <p14:creationId xmlns:p14="http://schemas.microsoft.com/office/powerpoint/2010/main" val="224496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Please feel free to replace with a screenshot from your local area, you may want to draw attention to some of the key stats in your area: https://www.skillsforcare.org.uk/adult-social-care-workforce-data/Workforce-intelligence/publications/local-information/My-local-authority-area.aspx </a:t>
            </a:r>
            <a:endParaRPr lang="en-GB" i="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defRPr/>
            </a:pPr>
            <a:r>
              <a:rPr lang="en-GB" dirty="0"/>
              <a:t>Here’s an example of some of the workforce data that you can find on the Skills for Care website. It is presented in ways which are easy to interpret. </a:t>
            </a:r>
            <a:endParaRPr lang="en-GB" b="0" i="0">
              <a:solidFill>
                <a:srgbClr val="000000"/>
              </a:solidFill>
              <a:effectLst/>
              <a:latin typeface="Calibri"/>
              <a:cs typeface="Calibri"/>
            </a:endParaRPr>
          </a:p>
          <a:p>
            <a:pPr>
              <a:defRPr/>
            </a:pPr>
            <a:endParaRPr lang="en-GB" dirty="0">
              <a:cs typeface="Calibri"/>
            </a:endParaRPr>
          </a:p>
          <a:p>
            <a:pPr>
              <a:defRPr/>
            </a:pPr>
            <a:r>
              <a:rPr lang="en-GB" dirty="0"/>
              <a:t>You can view information on a national level, regionally, or by local authority or ICS area.</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dirty="0"/>
          </a:p>
        </p:txBody>
      </p:sp>
    </p:spTree>
    <p:extLst>
      <p:ext uri="{BB962C8B-B14F-4D97-AF65-F5344CB8AC3E}">
        <p14:creationId xmlns:p14="http://schemas.microsoft.com/office/powerpoint/2010/main" val="316086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example of how local authorities use this intelligence, North Lincolnshire Council used ASC-WDS data to inform their approach to recruitment, following the identification of a gap due to expected retirement across the sector. </a:t>
            </a:r>
            <a:br>
              <a:rPr lang="en-GB" sz="1200" b="0" i="0" dirty="0">
                <a:latin typeface="Arial" panose="020B0604020202020204" pitchFamily="34" charset="0"/>
                <a:cs typeface="Arial" panose="020B0604020202020204" pitchFamily="34" charset="0"/>
              </a:rPr>
            </a:br>
            <a:endParaRPr lang="en-GB" b="0" i="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7</a:t>
            </a:fld>
            <a:endParaRPr lang="en-GB" dirty="0"/>
          </a:p>
        </p:txBody>
      </p:sp>
    </p:spTree>
    <p:extLst>
      <p:ext uri="{BB962C8B-B14F-4D97-AF65-F5344CB8AC3E}">
        <p14:creationId xmlns:p14="http://schemas.microsoft.com/office/powerpoint/2010/main" val="61902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 the information collected in the Adult Social Care Workforce Data Set (ASC-WDS) to create robust estimates for the size of the whole adult social care sector and characteristics of the workforce. We add insight and interpretation via our workforce intelligence publications. </a:t>
            </a:r>
            <a:endParaRPr lang="en-GB" dirty="0">
              <a:cs typeface="Calibri"/>
            </a:endParaRPr>
          </a:p>
          <a:p>
            <a:endParaRPr lang="en-GB" dirty="0"/>
          </a:p>
          <a:p>
            <a:r>
              <a:rPr lang="en-GB" dirty="0"/>
              <a:t>Our annual ‘State of the adult social care sector and workforce’ report is published each Autumn and is an important resource for the sector. Our analysis allows us to see patterns over time and these trends allow us to see the impact of policy changes and economic shifts, which, in turn help to inform our longer-term thinking.</a:t>
            </a:r>
            <a:endParaRPr lang="en-GB" dirty="0">
              <a:cs typeface="Calibri"/>
            </a:endParaRPr>
          </a:p>
          <a:p>
            <a:endParaRPr lang="en-GB" dirty="0">
              <a:cs typeface="Calibri"/>
            </a:endParaRPr>
          </a:p>
          <a:p>
            <a:r>
              <a:rPr lang="en-GB" dirty="0">
                <a:cs typeface="Calibri"/>
              </a:rPr>
              <a:t>A stakeholder list of interested parliamentarians and sector bodies are invited to the launch of the State Of report each year.</a:t>
            </a:r>
          </a:p>
          <a:p>
            <a:endParaRPr lang="en-GB" dirty="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dirty="0"/>
          </a:p>
        </p:txBody>
      </p:sp>
    </p:spTree>
    <p:extLst>
      <p:ext uri="{BB962C8B-B14F-4D97-AF65-F5344CB8AC3E}">
        <p14:creationId xmlns:p14="http://schemas.microsoft.com/office/powerpoint/2010/main" val="393449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information providers give us is used to provide intelligence and evidence to key decision makers in the sector, here’s a few examples of what that actually means…</a:t>
            </a:r>
            <a:endParaRPr lang="en-GB" dirty="0">
              <a:cs typeface="Calibri"/>
            </a:endParaRPr>
          </a:p>
          <a:p>
            <a:pPr marL="0" lvl="0" indent="0">
              <a:lnSpc>
                <a:spcPct val="100000"/>
              </a:lnSpc>
              <a:buFont typeface="Arial" panose="020B0604020202020204" pitchFamily="34" charset="0"/>
              <a:buNone/>
            </a:pPr>
            <a:endParaRPr lang="en-GB" sz="1200" dirty="0"/>
          </a:p>
          <a:p>
            <a:r>
              <a:rPr lang="en-GB" sz="1200" dirty="0"/>
              <a:t>We’ve </a:t>
            </a:r>
            <a:r>
              <a:rPr lang="en-GB" dirty="0"/>
              <a:t>provided</a:t>
            </a:r>
            <a:r>
              <a:rPr lang="en-GB" sz="1200" dirty="0"/>
              <a:t> data to government to inform their thinking on things like:</a:t>
            </a:r>
            <a:endParaRPr lang="en-GB" sz="1200" dirty="0">
              <a:cs typeface="Calibri"/>
            </a:endParaRPr>
          </a:p>
          <a:p>
            <a:pPr marL="0" lvl="0" indent="0">
              <a:lnSpc>
                <a:spcPct val="100000"/>
              </a:lnSpc>
              <a:buFont typeface="Arial" panose="020B0604020202020204" pitchFamily="34" charset="0"/>
              <a:buNone/>
            </a:pPr>
            <a:endParaRPr lang="en-GB" sz="1200" dirty="0"/>
          </a:p>
          <a:p>
            <a:pPr marL="457200" indent="-285750">
              <a:buFont typeface="Arial"/>
              <a:buChar char="•"/>
            </a:pPr>
            <a:r>
              <a:rPr lang="en-GB" dirty="0"/>
              <a:t>Last summer (2022) DHSC asked us to add some new questions to the service (Qs are about recruitment, advertising and staff benefits etc). They'll use the responses to measure the impact of the social care reform initiatives that they’re working on from the latest White Paper. So it’s going to be crucial going forward to measure the success of what they’re proposing to do to help face the challenges in the sector at the moment. </a:t>
            </a:r>
            <a:endParaRPr lang="en-GB" dirty="0">
              <a:cs typeface="Calibri" panose="020F0502020204030204"/>
            </a:endParaRPr>
          </a:p>
          <a:p>
            <a:pPr marL="457200" indent="-285750">
              <a:buFont typeface="Arial"/>
              <a:buChar char="•"/>
            </a:pPr>
            <a:r>
              <a:rPr lang="en-GB" dirty="0">
                <a:cs typeface="Calibri" panose="020F0502020204030204"/>
              </a:rPr>
              <a:t>The Migration </a:t>
            </a:r>
            <a:r>
              <a:rPr lang="en-GB" dirty="0"/>
              <a:t>Advisory Committee’s review of the impact of ending freedom of movement, data provided by Skills for Care was integral in highlighting the important role that non-British workers play in our social care sector</a:t>
            </a:r>
            <a:endParaRPr lang="en-GB" dirty="0">
              <a:cs typeface="Calibri" panose="020F0502020204030204"/>
            </a:endParaRPr>
          </a:p>
          <a:p>
            <a:pPr marL="457200" indent="-285750">
              <a:buFont typeface="Arial"/>
              <a:buChar char="•"/>
            </a:pPr>
            <a:r>
              <a:rPr lang="en-GB" dirty="0">
                <a:cs typeface="Calibri" panose="020F0502020204030204"/>
              </a:rPr>
              <a:t>Our analysts have recently done some work on international recruitment for the secretary of state – to help them understand the link between the high international recruitment inflows and the vacancy rate in the sector</a:t>
            </a:r>
          </a:p>
          <a:p>
            <a:pPr marL="457200" indent="-285750">
              <a:buFont typeface="Arial"/>
              <a:buChar char="•"/>
            </a:pPr>
            <a:endParaRPr lang="en-GB" dirty="0">
              <a:cs typeface="Calibri" panose="020F0502020204030204"/>
            </a:endParaRPr>
          </a:p>
          <a:p>
            <a:pPr marL="742950" lvl="1" indent="-285750">
              <a:buFont typeface="Courier New" panose="02070309020205020404" pitchFamily="49" charset="0"/>
              <a:buChar char="o"/>
            </a:pPr>
            <a:endParaRPr lang="en-GB" sz="1800" dirty="0">
              <a:cs typeface="Calibri"/>
            </a:endParaRPr>
          </a:p>
          <a:p>
            <a:pPr marL="171450" indent="-171450">
              <a:buFont typeface="Arial" panose="020B0604020202020204" pitchFamily="34" charset="0"/>
              <a:buChar char="•"/>
            </a:pP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dirty="0"/>
          </a:p>
        </p:txBody>
      </p:sp>
    </p:spTree>
    <p:extLst>
      <p:ext uri="{BB962C8B-B14F-4D97-AF65-F5344CB8AC3E}">
        <p14:creationId xmlns:p14="http://schemas.microsoft.com/office/powerpoint/2010/main" val="2023321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51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016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158DC29D-9B51-681F-E174-E85CB44DE77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 id="214748372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2D8D0B94-FEC8-1429-B422-C6F1CB6B6A30}"/>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937B4D-24D4-1196-95AD-A7BF809D5A5B}"/>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7.emf"/><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player.vimeo.com/video/592248924?app_id=122963&amp;h=eb341887b2" TargetMode="External"/><Relationship Id="rId5" Type="http://schemas.openxmlformats.org/officeDocument/2006/relationships/image" Target="../media/image17.jpeg"/><Relationship Id="rId4" Type="http://schemas.openxmlformats.org/officeDocument/2006/relationships/hyperlink" Target="https://bit.ly/2Q45Ww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skillsforcare.org.uk/workforceintelligenc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ECAB-A636-4200-A4C5-86129805090C}"/>
              </a:ext>
            </a:extLst>
          </p:cNvPr>
          <p:cNvSpPr>
            <a:spLocks noGrp="1"/>
          </p:cNvSpPr>
          <p:nvPr>
            <p:ph type="title"/>
          </p:nvPr>
        </p:nvSpPr>
        <p:spPr/>
        <p:txBody>
          <a:bodyPr/>
          <a:lstStyle/>
          <a:p>
            <a:r>
              <a:rPr lang="en-GB" sz="4400" dirty="0"/>
              <a:t>Adult Social Care</a:t>
            </a:r>
            <a:br>
              <a:rPr lang="en-GB" sz="4400" dirty="0"/>
            </a:br>
            <a:r>
              <a:rPr lang="en-GB" sz="4400" dirty="0"/>
              <a:t>Workforce Data Set</a:t>
            </a:r>
            <a:br>
              <a:rPr lang="en-GB" sz="4400" dirty="0"/>
            </a:br>
            <a:r>
              <a:rPr lang="en-GB" sz="4400" dirty="0"/>
              <a:t>(ASC-WDS)</a:t>
            </a:r>
            <a:endParaRPr lang="en-GB" dirty="0"/>
          </a:p>
        </p:txBody>
      </p:sp>
    </p:spTree>
    <p:extLst>
      <p:ext uri="{BB962C8B-B14F-4D97-AF65-F5344CB8AC3E}">
        <p14:creationId xmlns:p14="http://schemas.microsoft.com/office/powerpoint/2010/main" val="114948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ED24-5F6B-405A-B00D-A444A39D3D80}"/>
              </a:ext>
            </a:extLst>
          </p:cNvPr>
          <p:cNvSpPr>
            <a:spLocks noGrp="1"/>
          </p:cNvSpPr>
          <p:nvPr>
            <p:ph type="title"/>
          </p:nvPr>
        </p:nvSpPr>
        <p:spPr/>
        <p:txBody>
          <a:bodyPr/>
          <a:lstStyle/>
          <a:p>
            <a:r>
              <a:rPr lang="en-GB" dirty="0"/>
              <a:t>Bespoke reports </a:t>
            </a:r>
          </a:p>
        </p:txBody>
      </p:sp>
      <p:sp>
        <p:nvSpPr>
          <p:cNvPr id="3" name="Text Placeholder 2">
            <a:extLst>
              <a:ext uri="{FF2B5EF4-FFF2-40B4-BE49-F238E27FC236}">
                <a16:creationId xmlns:a16="http://schemas.microsoft.com/office/drawing/2014/main" id="{B06E6D56-70AC-4D41-8DFD-903A92210928}"/>
              </a:ext>
            </a:extLst>
          </p:cNvPr>
          <p:cNvSpPr>
            <a:spLocks noGrp="1"/>
          </p:cNvSpPr>
          <p:nvPr>
            <p:ph type="body" sz="quarter" idx="11"/>
          </p:nvPr>
        </p:nvSpPr>
        <p:spPr>
          <a:xfrm>
            <a:off x="367729" y="1108916"/>
            <a:ext cx="6982304" cy="4640168"/>
          </a:xfrm>
        </p:spPr>
        <p:txBody>
          <a:bodyPr lIns="91440" tIns="45720" rIns="91440" bIns="45720" anchor="t"/>
          <a:lstStyle/>
          <a:p>
            <a:pPr marL="0" indent="0">
              <a:lnSpc>
                <a:spcPct val="100000"/>
              </a:lnSpc>
              <a:buNone/>
            </a:pPr>
            <a:r>
              <a:rPr lang="en-GB" b="0" i="0" dirty="0">
                <a:effectLst/>
              </a:rPr>
              <a:t>We offer tailored support to help with: </a:t>
            </a:r>
          </a:p>
          <a:p>
            <a:pPr lvl="1">
              <a:lnSpc>
                <a:spcPct val="100000"/>
              </a:lnSpc>
            </a:pPr>
            <a:r>
              <a:rPr lang="en-GB" sz="2400" b="0" i="0" dirty="0">
                <a:effectLst/>
              </a:rPr>
              <a:t>Future workforce forecasting</a:t>
            </a:r>
          </a:p>
          <a:p>
            <a:pPr lvl="1">
              <a:lnSpc>
                <a:spcPct val="100000"/>
              </a:lnSpc>
            </a:pPr>
            <a:r>
              <a:rPr lang="en-GB" sz="2400" b="0" i="0" dirty="0">
                <a:effectLst/>
              </a:rPr>
              <a:t>Overviews of the sector and workforce at a local level</a:t>
            </a:r>
            <a:r>
              <a:rPr lang="en-GB" sz="2400" dirty="0"/>
              <a:t> </a:t>
            </a:r>
            <a:endParaRPr lang="en-GB" sz="2400" b="0" i="0" dirty="0">
              <a:effectLst/>
            </a:endParaRPr>
          </a:p>
          <a:p>
            <a:pPr lvl="1">
              <a:lnSpc>
                <a:spcPct val="100000"/>
              </a:lnSpc>
            </a:pPr>
            <a:r>
              <a:rPr lang="en-GB" sz="2400" b="0" i="0" dirty="0">
                <a:effectLst/>
              </a:rPr>
              <a:t>Focused analysis on particular parts of the sector or workforce such as specific service types or job roles.</a:t>
            </a:r>
          </a:p>
          <a:p>
            <a:pPr lvl="1">
              <a:lnSpc>
                <a:spcPct val="100000"/>
              </a:lnSpc>
            </a:pPr>
            <a:r>
              <a:rPr lang="en-GB" sz="2400" b="0" i="0" dirty="0">
                <a:effectLst/>
              </a:rPr>
              <a:t>Economic contribution of </a:t>
            </a:r>
            <a:br>
              <a:rPr lang="en-GB" sz="2400" b="0" i="0" dirty="0">
                <a:effectLst/>
              </a:rPr>
            </a:br>
            <a:r>
              <a:rPr lang="en-GB" sz="2400" b="0" i="0" dirty="0">
                <a:effectLst/>
              </a:rPr>
              <a:t>social care in your area </a:t>
            </a:r>
          </a:p>
          <a:p>
            <a:pPr lvl="1">
              <a:lnSpc>
                <a:spcPct val="100000"/>
              </a:lnSpc>
            </a:pPr>
            <a:r>
              <a:rPr lang="en-GB" sz="2400" b="0" i="0" dirty="0">
                <a:effectLst/>
              </a:rPr>
              <a:t>Impact of national living </a:t>
            </a:r>
            <a:br>
              <a:rPr lang="en-GB" sz="2400" b="0" i="0" dirty="0">
                <a:effectLst/>
              </a:rPr>
            </a:br>
            <a:r>
              <a:rPr lang="en-GB" sz="2400" b="0" i="0" dirty="0">
                <a:effectLst/>
              </a:rPr>
              <a:t>wage in your area</a:t>
            </a:r>
          </a:p>
          <a:p>
            <a:endParaRPr lang="en-GB" dirty="0"/>
          </a:p>
        </p:txBody>
      </p:sp>
      <p:pic>
        <p:nvPicPr>
          <p:cNvPr id="5" name="Picture 4">
            <a:extLst>
              <a:ext uri="{FF2B5EF4-FFF2-40B4-BE49-F238E27FC236}">
                <a16:creationId xmlns:a16="http://schemas.microsoft.com/office/drawing/2014/main" id="{57D91DB5-BF84-43DA-8427-9EF5C39C6230}"/>
              </a:ext>
            </a:extLst>
          </p:cNvPr>
          <p:cNvPicPr>
            <a:picLocks noChangeAspect="1"/>
          </p:cNvPicPr>
          <p:nvPr/>
        </p:nvPicPr>
        <p:blipFill rotWithShape="1">
          <a:blip r:embed="rId3"/>
          <a:srcRect t="20700" b="18264"/>
          <a:stretch/>
        </p:blipFill>
        <p:spPr>
          <a:xfrm>
            <a:off x="4572000" y="3925864"/>
            <a:ext cx="2987140" cy="1823220"/>
          </a:xfrm>
          <a:prstGeom prst="rect">
            <a:avLst/>
          </a:prstGeom>
        </p:spPr>
      </p:pic>
    </p:spTree>
    <p:extLst>
      <p:ext uri="{BB962C8B-B14F-4D97-AF65-F5344CB8AC3E}">
        <p14:creationId xmlns:p14="http://schemas.microsoft.com/office/powerpoint/2010/main" val="265391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6019DF7-265B-4EAB-987C-028F230FC853}"/>
              </a:ext>
            </a:extLst>
          </p:cNvPr>
          <p:cNvSpPr/>
          <p:nvPr/>
        </p:nvSpPr>
        <p:spPr>
          <a:xfrm>
            <a:off x="4823139" y="3421919"/>
            <a:ext cx="2331076" cy="2331076"/>
          </a:xfrm>
          <a:prstGeom prst="ellipse">
            <a:avLst/>
          </a:prstGeom>
          <a:solidFill>
            <a:srgbClr val="E87722"/>
          </a:solidFill>
          <a:ln>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65D6D8E-E341-4A98-A538-3374E9FCC94D}"/>
              </a:ext>
            </a:extLst>
          </p:cNvPr>
          <p:cNvSpPr txBox="1"/>
          <p:nvPr/>
        </p:nvSpPr>
        <p:spPr>
          <a:xfrm>
            <a:off x="4906852" y="3984921"/>
            <a:ext cx="2163650" cy="1200329"/>
          </a:xfrm>
          <a:prstGeom prst="rect">
            <a:avLst/>
          </a:prstGeom>
          <a:noFill/>
        </p:spPr>
        <p:txBody>
          <a:bodyPr wrap="square" rtlCol="0">
            <a:spAutoFit/>
          </a:bodyPr>
          <a:lstStyle/>
          <a:p>
            <a:pPr algn="ctr"/>
            <a:r>
              <a:rPr lang="en-GB" sz="2400" b="1" dirty="0">
                <a:solidFill>
                  <a:schemeClr val="bg1"/>
                </a:solidFill>
              </a:rPr>
              <a:t>National ranking </a:t>
            </a:r>
          </a:p>
          <a:p>
            <a:pPr algn="ctr"/>
            <a:r>
              <a:rPr lang="en-GB" sz="2400" b="1" dirty="0">
                <a:solidFill>
                  <a:schemeClr val="bg1"/>
                </a:solidFill>
              </a:rPr>
              <a:t>23 of 152</a:t>
            </a:r>
          </a:p>
        </p:txBody>
      </p:sp>
      <p:sp>
        <p:nvSpPr>
          <p:cNvPr id="2" name="Title 1">
            <a:extLst>
              <a:ext uri="{FF2B5EF4-FFF2-40B4-BE49-F238E27FC236}">
                <a16:creationId xmlns:a16="http://schemas.microsoft.com/office/drawing/2014/main" id="{3F2F767C-4749-46F9-82B0-AE78B0EA8508}"/>
              </a:ext>
            </a:extLst>
          </p:cNvPr>
          <p:cNvSpPr>
            <a:spLocks noGrp="1"/>
          </p:cNvSpPr>
          <p:nvPr>
            <p:ph type="title"/>
          </p:nvPr>
        </p:nvSpPr>
        <p:spPr/>
        <p:txBody>
          <a:bodyPr/>
          <a:lstStyle/>
          <a:p>
            <a:r>
              <a:rPr lang="en-GB" dirty="0"/>
              <a:t>The picture in </a:t>
            </a:r>
            <a:r>
              <a:rPr lang="en-GB" dirty="0">
                <a:highlight>
                  <a:srgbClr val="FFFF00"/>
                </a:highlight>
              </a:rPr>
              <a:t>Barnsley</a:t>
            </a:r>
          </a:p>
        </p:txBody>
      </p:sp>
      <p:sp>
        <p:nvSpPr>
          <p:cNvPr id="3" name="Oval 2">
            <a:extLst>
              <a:ext uri="{FF2B5EF4-FFF2-40B4-BE49-F238E27FC236}">
                <a16:creationId xmlns:a16="http://schemas.microsoft.com/office/drawing/2014/main" id="{660B6307-4955-43CD-839B-B8DD86144C97}"/>
              </a:ext>
            </a:extLst>
          </p:cNvPr>
          <p:cNvSpPr/>
          <p:nvPr/>
        </p:nvSpPr>
        <p:spPr>
          <a:xfrm>
            <a:off x="824248" y="1656217"/>
            <a:ext cx="2331076" cy="2331076"/>
          </a:xfrm>
          <a:prstGeom prst="ellipse">
            <a:avLst/>
          </a:prstGeom>
          <a:solidFill>
            <a:srgbClr val="008C95"/>
          </a:solidFill>
          <a:ln>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66ECD6D-AB1D-4061-B3F5-B825D27BFB94}"/>
              </a:ext>
            </a:extLst>
          </p:cNvPr>
          <p:cNvSpPr txBox="1"/>
          <p:nvPr/>
        </p:nvSpPr>
        <p:spPr>
          <a:xfrm>
            <a:off x="907961" y="2221590"/>
            <a:ext cx="2163650" cy="1200329"/>
          </a:xfrm>
          <a:prstGeom prst="rect">
            <a:avLst/>
          </a:prstGeom>
          <a:noFill/>
        </p:spPr>
        <p:txBody>
          <a:bodyPr wrap="square" rtlCol="0">
            <a:spAutoFit/>
          </a:bodyPr>
          <a:lstStyle/>
          <a:p>
            <a:pPr algn="ctr"/>
            <a:r>
              <a:rPr lang="en-GB" sz="2400" b="1" dirty="0">
                <a:solidFill>
                  <a:schemeClr val="bg1"/>
                </a:solidFill>
              </a:rPr>
              <a:t>Your CQC coverage</a:t>
            </a:r>
            <a:br>
              <a:rPr lang="en-GB" sz="2400" b="1" dirty="0">
                <a:solidFill>
                  <a:schemeClr val="bg1"/>
                </a:solidFill>
              </a:rPr>
            </a:br>
            <a:r>
              <a:rPr lang="en-GB" sz="2400" b="1" dirty="0">
                <a:solidFill>
                  <a:schemeClr val="bg1"/>
                </a:solidFill>
              </a:rPr>
              <a:t>56.1%</a:t>
            </a:r>
          </a:p>
        </p:txBody>
      </p:sp>
      <p:sp>
        <p:nvSpPr>
          <p:cNvPr id="6" name="Oval 5">
            <a:extLst>
              <a:ext uri="{FF2B5EF4-FFF2-40B4-BE49-F238E27FC236}">
                <a16:creationId xmlns:a16="http://schemas.microsoft.com/office/drawing/2014/main" id="{0FE85403-D263-4378-936E-D644D8FD7DEA}"/>
              </a:ext>
            </a:extLst>
          </p:cNvPr>
          <p:cNvSpPr/>
          <p:nvPr/>
        </p:nvSpPr>
        <p:spPr>
          <a:xfrm>
            <a:off x="3490175" y="1656217"/>
            <a:ext cx="2331076" cy="2331076"/>
          </a:xfrm>
          <a:prstGeom prst="ellipse">
            <a:avLst/>
          </a:prstGeom>
          <a:solidFill>
            <a:srgbClr val="A20067"/>
          </a:solidFill>
          <a:ln>
            <a:solidFill>
              <a:srgbClr val="A20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C91ECD8-F3B5-47C9-9801-CEF7EA28524E}"/>
              </a:ext>
            </a:extLst>
          </p:cNvPr>
          <p:cNvSpPr txBox="1"/>
          <p:nvPr/>
        </p:nvSpPr>
        <p:spPr>
          <a:xfrm>
            <a:off x="3573888" y="2036924"/>
            <a:ext cx="2163650" cy="1569660"/>
          </a:xfrm>
          <a:prstGeom prst="rect">
            <a:avLst/>
          </a:prstGeom>
          <a:noFill/>
        </p:spPr>
        <p:txBody>
          <a:bodyPr wrap="square" rtlCol="0">
            <a:spAutoFit/>
          </a:bodyPr>
          <a:lstStyle/>
          <a:p>
            <a:pPr algn="ctr"/>
            <a:r>
              <a:rPr lang="en-GB" sz="2400" b="1" dirty="0">
                <a:solidFill>
                  <a:schemeClr val="bg1"/>
                </a:solidFill>
              </a:rPr>
              <a:t>Regional CQC coverage</a:t>
            </a:r>
            <a:br>
              <a:rPr lang="en-GB" sz="2400" b="1" dirty="0">
                <a:solidFill>
                  <a:schemeClr val="bg1"/>
                </a:solidFill>
              </a:rPr>
            </a:br>
            <a:r>
              <a:rPr lang="en-GB" sz="2400" b="1" dirty="0">
                <a:solidFill>
                  <a:schemeClr val="bg1"/>
                </a:solidFill>
              </a:rPr>
              <a:t>48.8%</a:t>
            </a:r>
          </a:p>
        </p:txBody>
      </p:sp>
      <p:sp>
        <p:nvSpPr>
          <p:cNvPr id="9" name="Oval 8">
            <a:extLst>
              <a:ext uri="{FF2B5EF4-FFF2-40B4-BE49-F238E27FC236}">
                <a16:creationId xmlns:a16="http://schemas.microsoft.com/office/drawing/2014/main" id="{0D2233C6-A792-4F72-8CD5-82F0907C2A67}"/>
              </a:ext>
            </a:extLst>
          </p:cNvPr>
          <p:cNvSpPr/>
          <p:nvPr/>
        </p:nvSpPr>
        <p:spPr>
          <a:xfrm>
            <a:off x="2157212" y="3421919"/>
            <a:ext cx="2331076" cy="2331076"/>
          </a:xfrm>
          <a:prstGeom prst="ellipse">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66EA756-6E4A-43ED-91A1-88925E531FB4}"/>
              </a:ext>
            </a:extLst>
          </p:cNvPr>
          <p:cNvSpPr txBox="1"/>
          <p:nvPr/>
        </p:nvSpPr>
        <p:spPr>
          <a:xfrm>
            <a:off x="2240925" y="3984922"/>
            <a:ext cx="2163650" cy="1200329"/>
          </a:xfrm>
          <a:prstGeom prst="rect">
            <a:avLst/>
          </a:prstGeom>
          <a:noFill/>
        </p:spPr>
        <p:txBody>
          <a:bodyPr wrap="square" rtlCol="0">
            <a:spAutoFit/>
          </a:bodyPr>
          <a:lstStyle/>
          <a:p>
            <a:pPr algn="ctr"/>
            <a:r>
              <a:rPr lang="en-GB" sz="2400" b="1" dirty="0">
                <a:solidFill>
                  <a:schemeClr val="bg1"/>
                </a:solidFill>
              </a:rPr>
              <a:t>-7.9%</a:t>
            </a:r>
          </a:p>
          <a:p>
            <a:pPr algn="ctr"/>
            <a:r>
              <a:rPr lang="en-GB" sz="2400" b="1" dirty="0">
                <a:solidFill>
                  <a:schemeClr val="bg1"/>
                </a:solidFill>
              </a:rPr>
              <a:t>in the last three months</a:t>
            </a:r>
          </a:p>
        </p:txBody>
      </p:sp>
    </p:spTree>
    <p:extLst>
      <p:ext uri="{BB962C8B-B14F-4D97-AF65-F5344CB8AC3E}">
        <p14:creationId xmlns:p14="http://schemas.microsoft.com/office/powerpoint/2010/main" val="1050647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FE85403-D263-4378-936E-D644D8FD7DEA}"/>
              </a:ext>
            </a:extLst>
          </p:cNvPr>
          <p:cNvSpPr/>
          <p:nvPr/>
        </p:nvSpPr>
        <p:spPr>
          <a:xfrm>
            <a:off x="3406462" y="1922829"/>
            <a:ext cx="2331076" cy="2331076"/>
          </a:xfrm>
          <a:prstGeom prst="ellipse">
            <a:avLst/>
          </a:prstGeom>
          <a:solidFill>
            <a:srgbClr val="A20067"/>
          </a:solidFill>
          <a:ln>
            <a:solidFill>
              <a:srgbClr val="A20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C91ECD8-F3B5-47C9-9801-CEF7EA28524E}"/>
              </a:ext>
            </a:extLst>
          </p:cNvPr>
          <p:cNvSpPr txBox="1"/>
          <p:nvPr/>
        </p:nvSpPr>
        <p:spPr>
          <a:xfrm>
            <a:off x="3490175" y="2453410"/>
            <a:ext cx="2163650" cy="1200329"/>
          </a:xfrm>
          <a:prstGeom prst="rect">
            <a:avLst/>
          </a:prstGeom>
          <a:noFill/>
        </p:spPr>
        <p:txBody>
          <a:bodyPr wrap="square" rtlCol="0">
            <a:spAutoFit/>
          </a:bodyPr>
          <a:lstStyle/>
          <a:p>
            <a:pPr algn="ctr"/>
            <a:r>
              <a:rPr lang="en-GB" sz="2400" b="1" dirty="0">
                <a:solidFill>
                  <a:schemeClr val="bg1"/>
                </a:solidFill>
              </a:rPr>
              <a:t>National CQC coverage</a:t>
            </a:r>
            <a:br>
              <a:rPr lang="en-GB" sz="2400" b="1" dirty="0">
                <a:solidFill>
                  <a:schemeClr val="bg1"/>
                </a:solidFill>
              </a:rPr>
            </a:br>
            <a:r>
              <a:rPr lang="en-GB" sz="2400" b="1" dirty="0">
                <a:solidFill>
                  <a:schemeClr val="bg1"/>
                </a:solidFill>
              </a:rPr>
              <a:t>45.5%</a:t>
            </a:r>
          </a:p>
        </p:txBody>
      </p:sp>
      <p:sp>
        <p:nvSpPr>
          <p:cNvPr id="11" name="Oval 10">
            <a:extLst>
              <a:ext uri="{FF2B5EF4-FFF2-40B4-BE49-F238E27FC236}">
                <a16:creationId xmlns:a16="http://schemas.microsoft.com/office/drawing/2014/main" id="{06019DF7-265B-4EAB-987C-028F230FC853}"/>
              </a:ext>
            </a:extLst>
          </p:cNvPr>
          <p:cNvSpPr/>
          <p:nvPr/>
        </p:nvSpPr>
        <p:spPr>
          <a:xfrm>
            <a:off x="2070279" y="3690903"/>
            <a:ext cx="2331076" cy="2331076"/>
          </a:xfrm>
          <a:prstGeom prst="ellipse">
            <a:avLst/>
          </a:prstGeom>
          <a:solidFill>
            <a:srgbClr val="E87722"/>
          </a:solidFill>
          <a:ln>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65D6D8E-E341-4A98-A538-3374E9FCC94D}"/>
              </a:ext>
            </a:extLst>
          </p:cNvPr>
          <p:cNvSpPr txBox="1"/>
          <p:nvPr/>
        </p:nvSpPr>
        <p:spPr>
          <a:xfrm>
            <a:off x="2153992" y="4253905"/>
            <a:ext cx="2163650" cy="1200329"/>
          </a:xfrm>
          <a:prstGeom prst="rect">
            <a:avLst/>
          </a:prstGeom>
          <a:noFill/>
        </p:spPr>
        <p:txBody>
          <a:bodyPr wrap="square" rtlCol="0">
            <a:spAutoFit/>
          </a:bodyPr>
          <a:lstStyle/>
          <a:p>
            <a:pPr algn="ctr"/>
            <a:r>
              <a:rPr lang="en-GB" sz="2400" b="1" dirty="0">
                <a:solidFill>
                  <a:schemeClr val="bg1"/>
                </a:solidFill>
              </a:rPr>
              <a:t>National ranking </a:t>
            </a:r>
          </a:p>
          <a:p>
            <a:pPr algn="ctr"/>
            <a:r>
              <a:rPr lang="en-GB" sz="2400" b="1" dirty="0">
                <a:solidFill>
                  <a:schemeClr val="bg1"/>
                </a:solidFill>
              </a:rPr>
              <a:t>3 of 9</a:t>
            </a:r>
          </a:p>
        </p:txBody>
      </p:sp>
      <p:sp>
        <p:nvSpPr>
          <p:cNvPr id="2" name="Title 1">
            <a:extLst>
              <a:ext uri="{FF2B5EF4-FFF2-40B4-BE49-F238E27FC236}">
                <a16:creationId xmlns:a16="http://schemas.microsoft.com/office/drawing/2014/main" id="{3F2F767C-4749-46F9-82B0-AE78B0EA8508}"/>
              </a:ext>
            </a:extLst>
          </p:cNvPr>
          <p:cNvSpPr>
            <a:spLocks noGrp="1"/>
          </p:cNvSpPr>
          <p:nvPr>
            <p:ph type="title"/>
          </p:nvPr>
        </p:nvSpPr>
        <p:spPr/>
        <p:txBody>
          <a:bodyPr/>
          <a:lstStyle/>
          <a:p>
            <a:r>
              <a:rPr lang="en-GB" dirty="0"/>
              <a:t>The picture in </a:t>
            </a:r>
            <a:r>
              <a:rPr lang="en-GB" dirty="0">
                <a:highlight>
                  <a:srgbClr val="FFFF00"/>
                </a:highlight>
              </a:rPr>
              <a:t>Yorkshire &amp; Humber</a:t>
            </a:r>
          </a:p>
        </p:txBody>
      </p:sp>
      <p:sp>
        <p:nvSpPr>
          <p:cNvPr id="3" name="Oval 2">
            <a:extLst>
              <a:ext uri="{FF2B5EF4-FFF2-40B4-BE49-F238E27FC236}">
                <a16:creationId xmlns:a16="http://schemas.microsoft.com/office/drawing/2014/main" id="{660B6307-4955-43CD-839B-B8DD86144C97}"/>
              </a:ext>
            </a:extLst>
          </p:cNvPr>
          <p:cNvSpPr/>
          <p:nvPr/>
        </p:nvSpPr>
        <p:spPr>
          <a:xfrm>
            <a:off x="650383" y="1922829"/>
            <a:ext cx="2331076" cy="2331076"/>
          </a:xfrm>
          <a:prstGeom prst="ellipse">
            <a:avLst/>
          </a:prstGeom>
          <a:solidFill>
            <a:srgbClr val="008C95"/>
          </a:solidFill>
          <a:ln>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66ECD6D-AB1D-4061-B3F5-B825D27BFB94}"/>
              </a:ext>
            </a:extLst>
          </p:cNvPr>
          <p:cNvSpPr txBox="1"/>
          <p:nvPr/>
        </p:nvSpPr>
        <p:spPr>
          <a:xfrm>
            <a:off x="734096" y="2488202"/>
            <a:ext cx="2163650" cy="1200329"/>
          </a:xfrm>
          <a:prstGeom prst="rect">
            <a:avLst/>
          </a:prstGeom>
          <a:noFill/>
        </p:spPr>
        <p:txBody>
          <a:bodyPr wrap="square" rtlCol="0">
            <a:spAutoFit/>
          </a:bodyPr>
          <a:lstStyle/>
          <a:p>
            <a:pPr algn="ctr"/>
            <a:r>
              <a:rPr lang="en-GB" sz="2400" b="1" dirty="0">
                <a:solidFill>
                  <a:schemeClr val="bg1"/>
                </a:solidFill>
              </a:rPr>
              <a:t>Your CQC coverage</a:t>
            </a:r>
            <a:br>
              <a:rPr lang="en-GB" sz="2400" b="1" dirty="0">
                <a:solidFill>
                  <a:schemeClr val="bg1"/>
                </a:solidFill>
              </a:rPr>
            </a:br>
            <a:r>
              <a:rPr lang="en-GB" sz="2400" b="1" dirty="0">
                <a:solidFill>
                  <a:schemeClr val="bg1"/>
                </a:solidFill>
              </a:rPr>
              <a:t>48.8%</a:t>
            </a:r>
          </a:p>
        </p:txBody>
      </p:sp>
      <p:sp>
        <p:nvSpPr>
          <p:cNvPr id="13" name="Oval 12">
            <a:extLst>
              <a:ext uri="{FF2B5EF4-FFF2-40B4-BE49-F238E27FC236}">
                <a16:creationId xmlns:a16="http://schemas.microsoft.com/office/drawing/2014/main" id="{D0DF3B15-5891-4163-9DF0-734D19FC6EA7}"/>
              </a:ext>
            </a:extLst>
          </p:cNvPr>
          <p:cNvSpPr/>
          <p:nvPr/>
        </p:nvSpPr>
        <p:spPr>
          <a:xfrm>
            <a:off x="4839237" y="3690903"/>
            <a:ext cx="2331076" cy="2331076"/>
          </a:xfrm>
          <a:prstGeom prst="ellipse">
            <a:avLst/>
          </a:prstGeom>
          <a:solidFill>
            <a:srgbClr val="330072"/>
          </a:solidFill>
          <a:ln>
            <a:solidFill>
              <a:srgbClr val="330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2E26377-1573-4768-90D4-54B03C35B340}"/>
              </a:ext>
            </a:extLst>
          </p:cNvPr>
          <p:cNvSpPr txBox="1"/>
          <p:nvPr/>
        </p:nvSpPr>
        <p:spPr>
          <a:xfrm>
            <a:off x="4839238" y="4350115"/>
            <a:ext cx="2331075" cy="1015663"/>
          </a:xfrm>
          <a:prstGeom prst="rect">
            <a:avLst/>
          </a:prstGeom>
          <a:noFill/>
        </p:spPr>
        <p:txBody>
          <a:bodyPr wrap="square" rtlCol="0">
            <a:spAutoFit/>
          </a:bodyPr>
          <a:lstStyle/>
          <a:p>
            <a:pPr algn="ctr"/>
            <a:r>
              <a:rPr lang="en-GB" sz="2000" b="1" dirty="0">
                <a:solidFill>
                  <a:schemeClr val="bg1"/>
                </a:solidFill>
              </a:rPr>
              <a:t>Spread across LAs</a:t>
            </a:r>
            <a:br>
              <a:rPr lang="en-GB" sz="2000" b="1" dirty="0">
                <a:solidFill>
                  <a:schemeClr val="bg1"/>
                </a:solidFill>
              </a:rPr>
            </a:br>
            <a:r>
              <a:rPr lang="en-GB" sz="2000" b="1" dirty="0">
                <a:solidFill>
                  <a:schemeClr val="bg1"/>
                </a:solidFill>
              </a:rPr>
              <a:t>33.3% - 63.3%</a:t>
            </a:r>
          </a:p>
        </p:txBody>
      </p:sp>
    </p:spTree>
    <p:extLst>
      <p:ext uri="{BB962C8B-B14F-4D97-AF65-F5344CB8AC3E}">
        <p14:creationId xmlns:p14="http://schemas.microsoft.com/office/powerpoint/2010/main" val="71889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88FD-D59F-42B4-BC0B-676AD0058B1E}"/>
              </a:ext>
            </a:extLst>
          </p:cNvPr>
          <p:cNvSpPr>
            <a:spLocks noGrp="1"/>
          </p:cNvSpPr>
          <p:nvPr>
            <p:ph type="title"/>
          </p:nvPr>
        </p:nvSpPr>
        <p:spPr/>
        <p:txBody>
          <a:bodyPr/>
          <a:lstStyle/>
          <a:p>
            <a:r>
              <a:rPr lang="en-GB" dirty="0"/>
              <a:t>Why should you encourage providers to use ASC-WDS?</a:t>
            </a:r>
          </a:p>
        </p:txBody>
      </p:sp>
      <p:sp>
        <p:nvSpPr>
          <p:cNvPr id="3" name="Text Placeholder 2">
            <a:extLst>
              <a:ext uri="{FF2B5EF4-FFF2-40B4-BE49-F238E27FC236}">
                <a16:creationId xmlns:a16="http://schemas.microsoft.com/office/drawing/2014/main" id="{37437DB9-6E14-4D8B-B1DB-21884D608A55}"/>
              </a:ext>
            </a:extLst>
          </p:cNvPr>
          <p:cNvSpPr>
            <a:spLocks noGrp="1"/>
          </p:cNvSpPr>
          <p:nvPr>
            <p:ph type="body" sz="quarter" idx="11"/>
          </p:nvPr>
        </p:nvSpPr>
        <p:spPr>
          <a:xfrm>
            <a:off x="565450" y="1953584"/>
            <a:ext cx="6586862" cy="1827003"/>
          </a:xfrm>
        </p:spPr>
        <p:txBody>
          <a:bodyPr/>
          <a:lstStyle/>
          <a:p>
            <a:r>
              <a:rPr lang="en-GB" dirty="0"/>
              <a:t>Access to higher levels of valid workforce data will help you plan, shape and commission the workforce in your area</a:t>
            </a:r>
          </a:p>
          <a:p>
            <a:r>
              <a:rPr lang="en-GB" dirty="0"/>
              <a:t>There are great benefits to the providers too</a:t>
            </a:r>
          </a:p>
          <a:p>
            <a:endParaRPr lang="en-GB" dirty="0"/>
          </a:p>
        </p:txBody>
      </p:sp>
      <p:pic>
        <p:nvPicPr>
          <p:cNvPr id="5" name="Picture 4">
            <a:extLst>
              <a:ext uri="{FF2B5EF4-FFF2-40B4-BE49-F238E27FC236}">
                <a16:creationId xmlns:a16="http://schemas.microsoft.com/office/drawing/2014/main" id="{709818D3-4602-4009-949C-34E17EE11BF1}"/>
              </a:ext>
            </a:extLst>
          </p:cNvPr>
          <p:cNvPicPr>
            <a:picLocks noChangeAspect="1"/>
          </p:cNvPicPr>
          <p:nvPr/>
        </p:nvPicPr>
        <p:blipFill rotWithShape="1">
          <a:blip r:embed="rId3"/>
          <a:srcRect t="26300" b="25293"/>
          <a:stretch/>
        </p:blipFill>
        <p:spPr>
          <a:xfrm>
            <a:off x="2229314" y="4056789"/>
            <a:ext cx="3774290" cy="1827003"/>
          </a:xfrm>
          <a:prstGeom prst="rect">
            <a:avLst/>
          </a:prstGeom>
        </p:spPr>
      </p:pic>
    </p:spTree>
    <p:extLst>
      <p:ext uri="{BB962C8B-B14F-4D97-AF65-F5344CB8AC3E}">
        <p14:creationId xmlns:p14="http://schemas.microsoft.com/office/powerpoint/2010/main" val="202743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8BAE-17E3-49E8-8CF5-23FADF055F81}"/>
              </a:ext>
            </a:extLst>
          </p:cNvPr>
          <p:cNvSpPr>
            <a:spLocks noGrp="1"/>
          </p:cNvSpPr>
          <p:nvPr>
            <p:ph type="title"/>
          </p:nvPr>
        </p:nvSpPr>
        <p:spPr/>
        <p:txBody>
          <a:bodyPr/>
          <a:lstStyle/>
          <a:p>
            <a:r>
              <a:rPr lang="en-GB" dirty="0"/>
              <a:t>Benefits to providers</a:t>
            </a:r>
          </a:p>
        </p:txBody>
      </p:sp>
      <p:sp>
        <p:nvSpPr>
          <p:cNvPr id="3" name="Text Placeholder 2">
            <a:extLst>
              <a:ext uri="{FF2B5EF4-FFF2-40B4-BE49-F238E27FC236}">
                <a16:creationId xmlns:a16="http://schemas.microsoft.com/office/drawing/2014/main" id="{9E073FD2-C5F5-48CC-B1D3-A7943FC32AC3}"/>
              </a:ext>
            </a:extLst>
          </p:cNvPr>
          <p:cNvSpPr>
            <a:spLocks noGrp="1"/>
          </p:cNvSpPr>
          <p:nvPr>
            <p:ph type="body" sz="quarter" idx="11"/>
          </p:nvPr>
        </p:nvSpPr>
        <p:spPr>
          <a:xfrm>
            <a:off x="367729" y="1327726"/>
            <a:ext cx="5079482" cy="4492000"/>
          </a:xfrm>
        </p:spPr>
        <p:txBody>
          <a:bodyPr/>
          <a:lstStyle/>
          <a:p>
            <a:pPr>
              <a:lnSpc>
                <a:spcPct val="100000"/>
              </a:lnSpc>
            </a:pPr>
            <a:r>
              <a:rPr lang="en-GB" dirty="0"/>
              <a:t>Funding for training staff</a:t>
            </a:r>
            <a:endParaRPr lang="en-GB" sz="2200" dirty="0"/>
          </a:p>
          <a:p>
            <a:pPr>
              <a:lnSpc>
                <a:spcPct val="100000"/>
              </a:lnSpc>
            </a:pPr>
            <a:r>
              <a:rPr lang="en-GB" dirty="0"/>
              <a:t>Safe and free storage of staff records </a:t>
            </a:r>
            <a:endParaRPr lang="en-GB" sz="1600" dirty="0"/>
          </a:p>
          <a:p>
            <a:pPr>
              <a:lnSpc>
                <a:spcPct val="100000"/>
              </a:lnSpc>
            </a:pPr>
            <a:r>
              <a:rPr lang="en-GB" dirty="0"/>
              <a:t>Manage training records</a:t>
            </a:r>
          </a:p>
          <a:p>
            <a:pPr>
              <a:lnSpc>
                <a:spcPct val="100000"/>
              </a:lnSpc>
            </a:pPr>
            <a:r>
              <a:rPr lang="en-GB" dirty="0"/>
              <a:t>Benchmark their workplace</a:t>
            </a:r>
            <a:endParaRPr lang="en-GB" sz="1600" dirty="0"/>
          </a:p>
          <a:p>
            <a:pPr>
              <a:lnSpc>
                <a:spcPct val="100000"/>
              </a:lnSpc>
            </a:pPr>
            <a:r>
              <a:rPr lang="en-GB" dirty="0"/>
              <a:t>Access the Skills for Care bundle </a:t>
            </a:r>
            <a:br>
              <a:rPr lang="en-GB" dirty="0"/>
            </a:br>
            <a:r>
              <a:rPr lang="en-GB" dirty="0"/>
              <a:t>offer</a:t>
            </a:r>
          </a:p>
          <a:p>
            <a:pPr>
              <a:lnSpc>
                <a:spcPct val="100000"/>
              </a:lnSpc>
            </a:pPr>
            <a:r>
              <a:rPr lang="en-GB" dirty="0"/>
              <a:t>Their data makes an impact and contributes to the voice of the sector</a:t>
            </a:r>
          </a:p>
        </p:txBody>
      </p:sp>
      <p:pic>
        <p:nvPicPr>
          <p:cNvPr id="6" name="Picture 5">
            <a:extLst>
              <a:ext uri="{FF2B5EF4-FFF2-40B4-BE49-F238E27FC236}">
                <a16:creationId xmlns:a16="http://schemas.microsoft.com/office/drawing/2014/main" id="{CA796149-C993-463F-AF97-B8967D5B77E1}"/>
              </a:ext>
            </a:extLst>
          </p:cNvPr>
          <p:cNvPicPr>
            <a:picLocks noChangeAspect="1"/>
          </p:cNvPicPr>
          <p:nvPr/>
        </p:nvPicPr>
        <p:blipFill>
          <a:blip r:embed="rId3"/>
          <a:stretch>
            <a:fillRect/>
          </a:stretch>
        </p:blipFill>
        <p:spPr>
          <a:xfrm>
            <a:off x="5447211" y="1219476"/>
            <a:ext cx="1462004" cy="1462004"/>
          </a:xfrm>
          <a:prstGeom prst="rect">
            <a:avLst/>
          </a:prstGeom>
        </p:spPr>
      </p:pic>
      <p:pic>
        <p:nvPicPr>
          <p:cNvPr id="8" name="Picture 7">
            <a:extLst>
              <a:ext uri="{FF2B5EF4-FFF2-40B4-BE49-F238E27FC236}">
                <a16:creationId xmlns:a16="http://schemas.microsoft.com/office/drawing/2014/main" id="{72E4B09D-B5C7-4690-8B9E-8D01C1798E5A}"/>
              </a:ext>
            </a:extLst>
          </p:cNvPr>
          <p:cNvPicPr>
            <a:picLocks noChangeAspect="1"/>
          </p:cNvPicPr>
          <p:nvPr/>
        </p:nvPicPr>
        <p:blipFill>
          <a:blip r:embed="rId4"/>
          <a:stretch>
            <a:fillRect/>
          </a:stretch>
        </p:blipFill>
        <p:spPr>
          <a:xfrm>
            <a:off x="5524474" y="2681480"/>
            <a:ext cx="1462004" cy="1462004"/>
          </a:xfrm>
          <a:prstGeom prst="rect">
            <a:avLst/>
          </a:prstGeom>
        </p:spPr>
      </p:pic>
      <p:pic>
        <p:nvPicPr>
          <p:cNvPr id="10" name="Picture 9">
            <a:extLst>
              <a:ext uri="{FF2B5EF4-FFF2-40B4-BE49-F238E27FC236}">
                <a16:creationId xmlns:a16="http://schemas.microsoft.com/office/drawing/2014/main" id="{D7E23F1D-AD1B-4695-A395-831EF4C13B03}"/>
              </a:ext>
            </a:extLst>
          </p:cNvPr>
          <p:cNvPicPr>
            <a:picLocks noChangeAspect="1"/>
          </p:cNvPicPr>
          <p:nvPr/>
        </p:nvPicPr>
        <p:blipFill>
          <a:blip r:embed="rId5"/>
          <a:stretch>
            <a:fillRect/>
          </a:stretch>
        </p:blipFill>
        <p:spPr>
          <a:xfrm>
            <a:off x="5524474" y="4419422"/>
            <a:ext cx="1585645" cy="1585645"/>
          </a:xfrm>
          <a:prstGeom prst="rect">
            <a:avLst/>
          </a:prstGeom>
        </p:spPr>
      </p:pic>
    </p:spTree>
    <p:extLst>
      <p:ext uri="{BB962C8B-B14F-4D97-AF65-F5344CB8AC3E}">
        <p14:creationId xmlns:p14="http://schemas.microsoft.com/office/powerpoint/2010/main" val="116443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angle 12">
            <a:extLst>
              <a:ext uri="{FF2B5EF4-FFF2-40B4-BE49-F238E27FC236}">
                <a16:creationId xmlns:a16="http://schemas.microsoft.com/office/drawing/2014/main" id="{9462CCC4-832A-432E-9DA5-00D474281B82}"/>
              </a:ext>
            </a:extLst>
          </p:cNvPr>
          <p:cNvSpPr/>
          <p:nvPr/>
        </p:nvSpPr>
        <p:spPr>
          <a:xfrm rot="9513277" flipH="1">
            <a:off x="641572" y="5176244"/>
            <a:ext cx="879722" cy="847260"/>
          </a:xfrm>
          <a:prstGeom prst="triangle">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ounded Rectangle 11">
            <a:extLst>
              <a:ext uri="{FF2B5EF4-FFF2-40B4-BE49-F238E27FC236}">
                <a16:creationId xmlns:a16="http://schemas.microsoft.com/office/drawing/2014/main" id="{125ED180-450B-4836-AC39-EDF688212258}"/>
              </a:ext>
            </a:extLst>
          </p:cNvPr>
          <p:cNvSpPr/>
          <p:nvPr/>
        </p:nvSpPr>
        <p:spPr>
          <a:xfrm>
            <a:off x="387011" y="668038"/>
            <a:ext cx="6940546" cy="1874509"/>
          </a:xfrm>
          <a:prstGeom prst="roundRect">
            <a:avLst>
              <a:gd name="adj" fmla="val 5598"/>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bg1"/>
                </a:solidFill>
                <a:latin typeface="Arial" panose="020B0604020202020204" pitchFamily="34" charset="0"/>
                <a:cs typeface="Arial" panose="020B0604020202020204" pitchFamily="34" charset="0"/>
              </a:rPr>
              <a:t>“The system is great for tracking my staff training. I can see at-a-glance when training is missing or expiring… the service allows me to gather information to inform policies and procedures and inductions.” Paddy Turner, Training Manager and Activities Co-ordinator, Care Matters (SE)</a:t>
            </a:r>
          </a:p>
        </p:txBody>
      </p:sp>
      <p:sp>
        <p:nvSpPr>
          <p:cNvPr id="8" name="Triangle 12">
            <a:extLst>
              <a:ext uri="{FF2B5EF4-FFF2-40B4-BE49-F238E27FC236}">
                <a16:creationId xmlns:a16="http://schemas.microsoft.com/office/drawing/2014/main" id="{D96469AE-4EE1-45CB-BA15-67F4A97069F3}"/>
              </a:ext>
            </a:extLst>
          </p:cNvPr>
          <p:cNvSpPr/>
          <p:nvPr/>
        </p:nvSpPr>
        <p:spPr>
          <a:xfrm rot="12086723">
            <a:off x="6226827" y="2118917"/>
            <a:ext cx="879722" cy="847260"/>
          </a:xfrm>
          <a:prstGeom prst="triangle">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DA1E17E3-1EB8-421E-8B10-11B3441F6133}"/>
              </a:ext>
            </a:extLst>
          </p:cNvPr>
          <p:cNvGrpSpPr/>
          <p:nvPr/>
        </p:nvGrpSpPr>
        <p:grpSpPr>
          <a:xfrm>
            <a:off x="12357" y="173416"/>
            <a:ext cx="761747" cy="1569660"/>
            <a:chOff x="1624037" y="-221680"/>
            <a:chExt cx="761747" cy="1569660"/>
          </a:xfrm>
        </p:grpSpPr>
        <p:sp>
          <p:nvSpPr>
            <p:cNvPr id="9" name="Oval 8">
              <a:extLst>
                <a:ext uri="{FF2B5EF4-FFF2-40B4-BE49-F238E27FC236}">
                  <a16:creationId xmlns:a16="http://schemas.microsoft.com/office/drawing/2014/main" id="{9F33E423-4EE4-4FC6-BB2F-25460C6EA070}"/>
                </a:ext>
              </a:extLst>
            </p:cNvPr>
            <p:cNvSpPr/>
            <p:nvPr/>
          </p:nvSpPr>
          <p:spPr>
            <a:xfrm>
              <a:off x="1670765" y="-32518"/>
              <a:ext cx="715019" cy="715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rgbClr val="005EB8"/>
                </a:solidFill>
              </a:endParaRPr>
            </a:p>
          </p:txBody>
        </p:sp>
        <p:sp>
          <p:nvSpPr>
            <p:cNvPr id="10" name="Rectangle 9">
              <a:extLst>
                <a:ext uri="{FF2B5EF4-FFF2-40B4-BE49-F238E27FC236}">
                  <a16:creationId xmlns:a16="http://schemas.microsoft.com/office/drawing/2014/main" id="{FD425B6A-BE68-422E-A33E-21ED4F337B0E}"/>
                </a:ext>
              </a:extLst>
            </p:cNvPr>
            <p:cNvSpPr/>
            <p:nvPr/>
          </p:nvSpPr>
          <p:spPr>
            <a:xfrm>
              <a:off x="1624037" y="-221680"/>
              <a:ext cx="761747" cy="1569660"/>
            </a:xfrm>
            <a:prstGeom prst="rect">
              <a:avLst/>
            </a:prstGeom>
          </p:spPr>
          <p:txBody>
            <a:bodyPr wrap="none">
              <a:spAutoFit/>
            </a:bodyPr>
            <a:lstStyle/>
            <a:p>
              <a:pPr algn="ctr"/>
              <a:r>
                <a:rPr lang="en-GB" sz="9600" b="1" spc="-300" dirty="0">
                  <a:solidFill>
                    <a:schemeClr val="bg1"/>
                  </a:solidFill>
                  <a:latin typeface="Arial" panose="020B0604020202020204" pitchFamily="34" charset="0"/>
                  <a:cs typeface="Arial" panose="020B0604020202020204" pitchFamily="34" charset="0"/>
                </a:rPr>
                <a:t>“</a:t>
              </a:r>
              <a:endParaRPr lang="en-US" sz="9600" spc="-300" dirty="0">
                <a:solidFill>
                  <a:schemeClr val="bg1"/>
                </a:solidFill>
              </a:endParaRPr>
            </a:p>
          </p:txBody>
        </p:sp>
      </p:grpSp>
      <p:sp>
        <p:nvSpPr>
          <p:cNvPr id="12" name="Rounded Rectangle 11">
            <a:extLst>
              <a:ext uri="{FF2B5EF4-FFF2-40B4-BE49-F238E27FC236}">
                <a16:creationId xmlns:a16="http://schemas.microsoft.com/office/drawing/2014/main" id="{290CE7FB-2516-4045-A492-74CB43928886}"/>
              </a:ext>
            </a:extLst>
          </p:cNvPr>
          <p:cNvSpPr/>
          <p:nvPr/>
        </p:nvSpPr>
        <p:spPr>
          <a:xfrm>
            <a:off x="387011" y="3983567"/>
            <a:ext cx="6940546" cy="1874509"/>
          </a:xfrm>
          <a:prstGeom prst="roundRect">
            <a:avLst>
              <a:gd name="adj" fmla="val 5598"/>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bg1"/>
                </a:solidFill>
                <a:latin typeface="Arial" panose="020B0604020202020204" pitchFamily="34" charset="0"/>
                <a:cs typeface="Arial" panose="020B0604020202020204" pitchFamily="34" charset="0"/>
              </a:rPr>
              <a:t>“The benchmarking function is great for discussing aims and objectives for managers and their service such as monitoring and improving staff turnover, management of staff absence, or increasing percentage of staff with qualifications relevant to their role..” Marisa Spice, Learning &amp; Development Manager, </a:t>
            </a:r>
            <a:r>
              <a:rPr lang="en-GB" b="1" i="1" dirty="0" err="1">
                <a:solidFill>
                  <a:schemeClr val="bg1"/>
                </a:solidFill>
                <a:latin typeface="Arial" panose="020B0604020202020204" pitchFamily="34" charset="0"/>
                <a:cs typeface="Arial" panose="020B0604020202020204" pitchFamily="34" charset="0"/>
              </a:rPr>
              <a:t>Nellsar</a:t>
            </a:r>
            <a:r>
              <a:rPr lang="en-GB" b="1" i="1" dirty="0">
                <a:solidFill>
                  <a:schemeClr val="bg1"/>
                </a:solidFill>
                <a:latin typeface="Arial" panose="020B0604020202020204" pitchFamily="34" charset="0"/>
                <a:cs typeface="Arial" panose="020B0604020202020204" pitchFamily="34" charset="0"/>
              </a:rPr>
              <a:t> Ltd.</a:t>
            </a:r>
          </a:p>
        </p:txBody>
      </p:sp>
      <p:grpSp>
        <p:nvGrpSpPr>
          <p:cNvPr id="14" name="Group 13">
            <a:extLst>
              <a:ext uri="{FF2B5EF4-FFF2-40B4-BE49-F238E27FC236}">
                <a16:creationId xmlns:a16="http://schemas.microsoft.com/office/drawing/2014/main" id="{FFD0567C-4B3A-476D-9965-631B65940C9C}"/>
              </a:ext>
            </a:extLst>
          </p:cNvPr>
          <p:cNvGrpSpPr/>
          <p:nvPr/>
        </p:nvGrpSpPr>
        <p:grpSpPr>
          <a:xfrm>
            <a:off x="6954704" y="3162000"/>
            <a:ext cx="761747" cy="1569660"/>
            <a:chOff x="1647400" y="-221680"/>
            <a:chExt cx="761747" cy="1569660"/>
          </a:xfrm>
        </p:grpSpPr>
        <p:sp>
          <p:nvSpPr>
            <p:cNvPr id="15" name="Oval 14">
              <a:extLst>
                <a:ext uri="{FF2B5EF4-FFF2-40B4-BE49-F238E27FC236}">
                  <a16:creationId xmlns:a16="http://schemas.microsoft.com/office/drawing/2014/main" id="{5B8A867A-CB98-4476-9058-421A9E1A5FDF}"/>
                </a:ext>
              </a:extLst>
            </p:cNvPr>
            <p:cNvSpPr/>
            <p:nvPr/>
          </p:nvSpPr>
          <p:spPr>
            <a:xfrm>
              <a:off x="1670765" y="-32518"/>
              <a:ext cx="715019" cy="715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rgbClr val="005EB8"/>
                </a:solidFill>
              </a:endParaRPr>
            </a:p>
          </p:txBody>
        </p:sp>
        <p:sp>
          <p:nvSpPr>
            <p:cNvPr id="16" name="Rectangle 15">
              <a:extLst>
                <a:ext uri="{FF2B5EF4-FFF2-40B4-BE49-F238E27FC236}">
                  <a16:creationId xmlns:a16="http://schemas.microsoft.com/office/drawing/2014/main" id="{16E8BAEE-1CCD-4505-A98D-AC45680232E8}"/>
                </a:ext>
              </a:extLst>
            </p:cNvPr>
            <p:cNvSpPr/>
            <p:nvPr/>
          </p:nvSpPr>
          <p:spPr>
            <a:xfrm>
              <a:off x="1647400" y="-221680"/>
              <a:ext cx="761747" cy="1569660"/>
            </a:xfrm>
            <a:prstGeom prst="rect">
              <a:avLst/>
            </a:prstGeom>
          </p:spPr>
          <p:txBody>
            <a:bodyPr wrap="none">
              <a:spAutoFit/>
            </a:bodyPr>
            <a:lstStyle/>
            <a:p>
              <a:pPr algn="ctr"/>
              <a:r>
                <a:rPr lang="en-GB" sz="9600" b="1" spc="-300" dirty="0">
                  <a:solidFill>
                    <a:schemeClr val="bg1"/>
                  </a:solidFill>
                  <a:latin typeface="Arial" panose="020B0604020202020204" pitchFamily="34" charset="0"/>
                  <a:cs typeface="Arial" panose="020B0604020202020204" pitchFamily="34" charset="0"/>
                </a:rPr>
                <a:t>”</a:t>
              </a:r>
              <a:endParaRPr lang="en-US" sz="9600" spc="-300" dirty="0">
                <a:solidFill>
                  <a:schemeClr val="bg1"/>
                </a:solidFill>
              </a:endParaRPr>
            </a:p>
          </p:txBody>
        </p:sp>
      </p:grpSp>
    </p:spTree>
    <p:extLst>
      <p:ext uri="{BB962C8B-B14F-4D97-AF65-F5344CB8AC3E}">
        <p14:creationId xmlns:p14="http://schemas.microsoft.com/office/powerpoint/2010/main" val="366053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88FD-D59F-42B4-BC0B-676AD0058B1E}"/>
              </a:ext>
            </a:extLst>
          </p:cNvPr>
          <p:cNvSpPr>
            <a:spLocks noGrp="1"/>
          </p:cNvSpPr>
          <p:nvPr>
            <p:ph type="title"/>
          </p:nvPr>
        </p:nvSpPr>
        <p:spPr>
          <a:xfrm>
            <a:off x="367729" y="326306"/>
            <a:ext cx="6982305" cy="646811"/>
          </a:xfrm>
        </p:spPr>
        <p:txBody>
          <a:bodyPr/>
          <a:lstStyle/>
          <a:p>
            <a:r>
              <a:rPr lang="en-GB" dirty="0"/>
              <a:t>How can you encourage providers to use ASC-WDS?</a:t>
            </a:r>
          </a:p>
        </p:txBody>
      </p:sp>
      <p:sp>
        <p:nvSpPr>
          <p:cNvPr id="3" name="Text Placeholder 2">
            <a:extLst>
              <a:ext uri="{FF2B5EF4-FFF2-40B4-BE49-F238E27FC236}">
                <a16:creationId xmlns:a16="http://schemas.microsoft.com/office/drawing/2014/main" id="{37437DB9-6E14-4D8B-B1DB-21884D608A55}"/>
              </a:ext>
            </a:extLst>
          </p:cNvPr>
          <p:cNvSpPr>
            <a:spLocks noGrp="1"/>
          </p:cNvSpPr>
          <p:nvPr>
            <p:ph type="body" sz="quarter" idx="11"/>
          </p:nvPr>
        </p:nvSpPr>
        <p:spPr>
          <a:xfrm>
            <a:off x="367729" y="1470097"/>
            <a:ext cx="7176333" cy="4448714"/>
          </a:xfrm>
        </p:spPr>
        <p:txBody>
          <a:bodyPr lIns="91440" tIns="45720" rIns="91440" bIns="45720" anchor="t"/>
          <a:lstStyle/>
          <a:p>
            <a:r>
              <a:rPr lang="en-GB" dirty="0"/>
              <a:t>Find out who has an account in your area</a:t>
            </a:r>
            <a:endParaRPr lang="en-GB" dirty="0">
              <a:cs typeface="Arial"/>
            </a:endParaRPr>
          </a:p>
          <a:p>
            <a:r>
              <a:rPr lang="en-GB" dirty="0"/>
              <a:t>Consider making it contractual</a:t>
            </a:r>
          </a:p>
          <a:p>
            <a:r>
              <a:rPr lang="en-GB" dirty="0"/>
              <a:t>Raise awareness and encourage the use of ASC-WDS as best practice</a:t>
            </a:r>
          </a:p>
          <a:p>
            <a:r>
              <a:rPr lang="en-GB" dirty="0"/>
              <a:t>Email templates and presentation slides are available</a:t>
            </a:r>
          </a:p>
          <a:p>
            <a:r>
              <a:rPr lang="en-GB" dirty="0"/>
              <a:t>Identify someone who can lead </a:t>
            </a:r>
            <a:br>
              <a:rPr lang="en-GB" dirty="0"/>
            </a:br>
            <a:r>
              <a:rPr lang="en-GB" dirty="0"/>
              <a:t>on intelligence gathering and </a:t>
            </a:r>
            <a:br>
              <a:rPr lang="en-GB" dirty="0"/>
            </a:br>
            <a:r>
              <a:rPr lang="en-GB" dirty="0"/>
              <a:t>analysis</a:t>
            </a:r>
          </a:p>
          <a:p>
            <a:r>
              <a:rPr lang="en-GB" dirty="0"/>
              <a:t>Spread the word on how you use</a:t>
            </a:r>
            <a:br>
              <a:rPr lang="en-GB" dirty="0"/>
            </a:br>
            <a:r>
              <a:rPr lang="en-GB" dirty="0"/>
              <a:t>ASC-WDS data to benefit the </a:t>
            </a:r>
            <a:br>
              <a:rPr lang="en-GB" dirty="0"/>
            </a:br>
            <a:r>
              <a:rPr lang="en-GB" dirty="0"/>
              <a:t>providers in your area</a:t>
            </a:r>
          </a:p>
        </p:txBody>
      </p:sp>
      <p:pic>
        <p:nvPicPr>
          <p:cNvPr id="6" name="Picture 5">
            <a:extLst>
              <a:ext uri="{FF2B5EF4-FFF2-40B4-BE49-F238E27FC236}">
                <a16:creationId xmlns:a16="http://schemas.microsoft.com/office/drawing/2014/main" id="{B07F12E4-19F5-43E8-BA17-205638CA48B8}"/>
              </a:ext>
            </a:extLst>
          </p:cNvPr>
          <p:cNvPicPr>
            <a:picLocks noChangeAspect="1"/>
          </p:cNvPicPr>
          <p:nvPr/>
        </p:nvPicPr>
        <p:blipFill>
          <a:blip r:embed="rId3"/>
          <a:stretch>
            <a:fillRect/>
          </a:stretch>
        </p:blipFill>
        <p:spPr>
          <a:xfrm>
            <a:off x="5316345" y="3931681"/>
            <a:ext cx="1835967" cy="1835967"/>
          </a:xfrm>
          <a:prstGeom prst="rect">
            <a:avLst/>
          </a:prstGeom>
        </p:spPr>
      </p:pic>
    </p:spTree>
    <p:extLst>
      <p:ext uri="{BB962C8B-B14F-4D97-AF65-F5344CB8AC3E}">
        <p14:creationId xmlns:p14="http://schemas.microsoft.com/office/powerpoint/2010/main" val="3201187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88FD-D59F-42B4-BC0B-676AD0058B1E}"/>
              </a:ext>
            </a:extLst>
          </p:cNvPr>
          <p:cNvSpPr>
            <a:spLocks noGrp="1"/>
          </p:cNvSpPr>
          <p:nvPr>
            <p:ph type="title"/>
          </p:nvPr>
        </p:nvSpPr>
        <p:spPr/>
        <p:txBody>
          <a:bodyPr/>
          <a:lstStyle/>
          <a:p>
            <a:r>
              <a:rPr lang="en-GB" dirty="0"/>
              <a:t>How can you encourage providers to use ASC-WDS?</a:t>
            </a:r>
          </a:p>
        </p:txBody>
      </p:sp>
      <p:sp>
        <p:nvSpPr>
          <p:cNvPr id="3" name="Text Placeholder 2">
            <a:extLst>
              <a:ext uri="{FF2B5EF4-FFF2-40B4-BE49-F238E27FC236}">
                <a16:creationId xmlns:a16="http://schemas.microsoft.com/office/drawing/2014/main" id="{37437DB9-6E14-4D8B-B1DB-21884D608A55}"/>
              </a:ext>
            </a:extLst>
          </p:cNvPr>
          <p:cNvSpPr>
            <a:spLocks noGrp="1"/>
          </p:cNvSpPr>
          <p:nvPr>
            <p:ph type="body" sz="quarter" idx="11"/>
          </p:nvPr>
        </p:nvSpPr>
        <p:spPr>
          <a:xfrm>
            <a:off x="367729" y="1700135"/>
            <a:ext cx="6586862" cy="4463091"/>
          </a:xfrm>
        </p:spPr>
        <p:txBody>
          <a:bodyPr/>
          <a:lstStyle/>
          <a:p>
            <a:r>
              <a:rPr lang="en-GB" dirty="0"/>
              <a:t>Raise awareness and encourage the use of ASC-WDS as best practice</a:t>
            </a:r>
          </a:p>
          <a:p>
            <a:r>
              <a:rPr lang="en-GB" dirty="0"/>
              <a:t>Email templates and presentation slides are available </a:t>
            </a:r>
          </a:p>
          <a:p>
            <a:r>
              <a:rPr lang="en-GB" dirty="0"/>
              <a:t>Spread the word on how you use</a:t>
            </a:r>
            <a:br>
              <a:rPr lang="en-GB" dirty="0"/>
            </a:br>
            <a:r>
              <a:rPr lang="en-GB" dirty="0"/>
              <a:t>ASC-WDS data to benefit the </a:t>
            </a:r>
            <a:br>
              <a:rPr lang="en-GB" dirty="0"/>
            </a:br>
            <a:r>
              <a:rPr lang="en-GB" dirty="0"/>
              <a:t>providers in your area</a:t>
            </a:r>
          </a:p>
        </p:txBody>
      </p:sp>
      <p:pic>
        <p:nvPicPr>
          <p:cNvPr id="6" name="Picture 5">
            <a:extLst>
              <a:ext uri="{FF2B5EF4-FFF2-40B4-BE49-F238E27FC236}">
                <a16:creationId xmlns:a16="http://schemas.microsoft.com/office/drawing/2014/main" id="{B07F12E4-19F5-43E8-BA17-205638CA48B8}"/>
              </a:ext>
            </a:extLst>
          </p:cNvPr>
          <p:cNvPicPr>
            <a:picLocks noChangeAspect="1"/>
          </p:cNvPicPr>
          <p:nvPr/>
        </p:nvPicPr>
        <p:blipFill>
          <a:blip r:embed="rId3"/>
          <a:stretch>
            <a:fillRect/>
          </a:stretch>
        </p:blipFill>
        <p:spPr>
          <a:xfrm>
            <a:off x="5316345" y="3931681"/>
            <a:ext cx="1835967" cy="1835967"/>
          </a:xfrm>
          <a:prstGeom prst="rect">
            <a:avLst/>
          </a:prstGeom>
        </p:spPr>
      </p:pic>
    </p:spTree>
    <p:extLst>
      <p:ext uri="{BB962C8B-B14F-4D97-AF65-F5344CB8AC3E}">
        <p14:creationId xmlns:p14="http://schemas.microsoft.com/office/powerpoint/2010/main" val="1760704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p:txBody>
          <a:bodyPr/>
          <a:lstStyle/>
          <a:p>
            <a:r>
              <a:rPr lang="en-GB" dirty="0"/>
              <a:t>Want to know more?</a:t>
            </a:r>
          </a:p>
        </p:txBody>
      </p:sp>
      <p:sp>
        <p:nvSpPr>
          <p:cNvPr id="6" name="TextBox 5">
            <a:extLst>
              <a:ext uri="{FF2B5EF4-FFF2-40B4-BE49-F238E27FC236}">
                <a16:creationId xmlns:a16="http://schemas.microsoft.com/office/drawing/2014/main" id="{05870259-E992-4FD1-BD07-ADAC24F13DAD}"/>
              </a:ext>
            </a:extLst>
          </p:cNvPr>
          <p:cNvSpPr txBox="1"/>
          <p:nvPr/>
        </p:nvSpPr>
        <p:spPr>
          <a:xfrm>
            <a:off x="530177" y="1656678"/>
            <a:ext cx="7242223" cy="4154984"/>
          </a:xfrm>
          <a:prstGeom prst="rect">
            <a:avLst/>
          </a:prstGeom>
          <a:noFill/>
        </p:spPr>
        <p:txBody>
          <a:bodyPr wrap="square">
            <a:spAutoFit/>
          </a:bodyPr>
          <a:lstStyle/>
          <a:p>
            <a:pPr marL="0" indent="0">
              <a:buNone/>
            </a:pPr>
            <a:r>
              <a:rPr lang="en-GB" sz="2400" dirty="0"/>
              <a:t>The Adult Social Care Workforce Data Set</a:t>
            </a:r>
          </a:p>
          <a:p>
            <a:pPr marL="0" indent="0">
              <a:buNone/>
            </a:pPr>
            <a:r>
              <a:rPr lang="en-GB" sz="2400" b="1" dirty="0">
                <a:solidFill>
                  <a:srgbClr val="A20067"/>
                </a:solidFill>
              </a:rPr>
              <a:t>www.skillsforcare.org.uk/workforce-intelligence-sector-bodies</a:t>
            </a:r>
          </a:p>
          <a:p>
            <a:pPr marL="0" indent="0">
              <a:buNone/>
            </a:pPr>
            <a:endParaRPr lang="en-GB" sz="2400" b="1" dirty="0">
              <a:solidFill>
                <a:srgbClr val="A20067"/>
              </a:solidFill>
            </a:endParaRPr>
          </a:p>
          <a:p>
            <a:pPr marL="0" indent="0">
              <a:buNone/>
            </a:pPr>
            <a:r>
              <a:rPr lang="en-GB" sz="2400" dirty="0"/>
              <a:t>Skills for Care’s Workforce Intelligence </a:t>
            </a:r>
            <a:br>
              <a:rPr lang="en-GB" sz="2400" dirty="0"/>
            </a:br>
            <a:r>
              <a:rPr lang="en-GB" sz="2400" b="1" dirty="0">
                <a:solidFill>
                  <a:schemeClr val="accent4"/>
                </a:solidFill>
              </a:rPr>
              <a:t>www.skillsforcare.org.uk/WorkforceIntelligence</a:t>
            </a:r>
          </a:p>
          <a:p>
            <a:pPr marL="0" indent="0">
              <a:buNone/>
            </a:pPr>
            <a:endParaRPr lang="en-GB" sz="2400" b="1" dirty="0">
              <a:solidFill>
                <a:schemeClr val="accent4"/>
              </a:solidFill>
            </a:endParaRPr>
          </a:p>
          <a:p>
            <a:pPr marL="0" indent="0">
              <a:buNone/>
            </a:pPr>
            <a:r>
              <a:rPr lang="en-GB" sz="2400" dirty="0"/>
              <a:t>Or contact [Insert presenter name]</a:t>
            </a:r>
            <a:br>
              <a:rPr lang="en-GB" sz="2400" dirty="0">
                <a:solidFill>
                  <a:schemeClr val="accent4"/>
                </a:solidFill>
              </a:rPr>
            </a:br>
            <a:r>
              <a:rPr lang="en-GB" sz="2400" b="1" dirty="0">
                <a:solidFill>
                  <a:srgbClr val="A20067"/>
                </a:solidFill>
              </a:rPr>
              <a:t>T. [insert phone number]</a:t>
            </a:r>
          </a:p>
          <a:p>
            <a:pPr marL="0" indent="0">
              <a:buNone/>
            </a:pPr>
            <a:r>
              <a:rPr lang="en-GB" sz="2400" b="1" dirty="0">
                <a:solidFill>
                  <a:srgbClr val="A20067"/>
                </a:solidFill>
              </a:rPr>
              <a:t>E. [insert email address]</a:t>
            </a:r>
          </a:p>
          <a:p>
            <a:pPr marL="0" indent="0">
              <a:buNone/>
            </a:pPr>
            <a:endParaRPr lang="en-GB" sz="2400" dirty="0"/>
          </a:p>
        </p:txBody>
      </p:sp>
    </p:spTree>
    <p:extLst>
      <p:ext uri="{BB962C8B-B14F-4D97-AF65-F5344CB8AC3E}">
        <p14:creationId xmlns:p14="http://schemas.microsoft.com/office/powerpoint/2010/main" val="428930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B624-0FCD-4BB8-AE4C-1EB9E679BF2A}"/>
              </a:ext>
            </a:extLst>
          </p:cNvPr>
          <p:cNvSpPr>
            <a:spLocks noGrp="1"/>
          </p:cNvSpPr>
          <p:nvPr>
            <p:ph type="title"/>
          </p:nvPr>
        </p:nvSpPr>
        <p:spPr>
          <a:xfrm>
            <a:off x="367729" y="271509"/>
            <a:ext cx="6982305" cy="646811"/>
          </a:xfrm>
        </p:spPr>
        <p:txBody>
          <a:bodyPr/>
          <a:lstStyle/>
          <a:p>
            <a:r>
              <a:rPr lang="en-GB" dirty="0"/>
              <a:t>FAQs</a:t>
            </a:r>
          </a:p>
        </p:txBody>
      </p:sp>
      <p:sp>
        <p:nvSpPr>
          <p:cNvPr id="4" name="Text Placeholder 3">
            <a:extLst>
              <a:ext uri="{FF2B5EF4-FFF2-40B4-BE49-F238E27FC236}">
                <a16:creationId xmlns:a16="http://schemas.microsoft.com/office/drawing/2014/main" id="{6FD25FCC-1440-4204-9A6D-126BC203DE84}"/>
              </a:ext>
            </a:extLst>
          </p:cNvPr>
          <p:cNvSpPr>
            <a:spLocks noGrp="1"/>
          </p:cNvSpPr>
          <p:nvPr>
            <p:ph type="body" sz="quarter" idx="12"/>
          </p:nvPr>
        </p:nvSpPr>
        <p:spPr>
          <a:xfrm>
            <a:off x="367729" y="935301"/>
            <a:ext cx="6982305" cy="5508607"/>
          </a:xfrm>
        </p:spPr>
        <p:txBody>
          <a:bodyPr/>
          <a:lstStyle/>
          <a:p>
            <a:r>
              <a:rPr lang="en-GB" sz="1800" b="1" dirty="0"/>
              <a:t>How does ASC-WDS differ from the Capacity Tracker? </a:t>
            </a:r>
          </a:p>
          <a:p>
            <a:pPr marL="457200" lvl="1" indent="0">
              <a:buNone/>
            </a:pPr>
            <a:r>
              <a:rPr lang="en-GB" sz="1800" dirty="0">
                <a:solidFill>
                  <a:schemeClr val="tx1"/>
                </a:solidFill>
              </a:rPr>
              <a:t>ASC-WDS tracks detailed information about adult social employers and their workforce. Capacity tracker focuses on COVID-19 specific pressures.</a:t>
            </a:r>
          </a:p>
          <a:p>
            <a:r>
              <a:rPr lang="en-GB" sz="1800" b="1" dirty="0"/>
              <a:t>What kind of coverage does ASC-WDS have?</a:t>
            </a:r>
          </a:p>
          <a:p>
            <a:pPr marL="457200" lvl="1" indent="0">
              <a:buNone/>
            </a:pPr>
            <a:r>
              <a:rPr lang="en-GB" sz="1800" i="0" dirty="0">
                <a:effectLst/>
                <a:latin typeface="Helvetica Neue"/>
              </a:rPr>
              <a:t>Approximately half of the workforce are recorded in the ASC-WDS. Skills for Care use this data, and data from other sources, to make representative estimates about the whole sector.</a:t>
            </a:r>
          </a:p>
          <a:p>
            <a:r>
              <a:rPr lang="en-GB" sz="1800" b="1" dirty="0">
                <a:solidFill>
                  <a:schemeClr val="accent1"/>
                </a:solidFill>
                <a:latin typeface="Helvetica Neue"/>
              </a:rPr>
              <a:t>Is the data shown in real time? </a:t>
            </a:r>
          </a:p>
          <a:p>
            <a:pPr marL="457200" lvl="1" indent="0">
              <a:buNone/>
            </a:pPr>
            <a:r>
              <a:rPr lang="en-GB" sz="1800" dirty="0">
                <a:latin typeface="Helvetica Neue"/>
              </a:rPr>
              <a:t>The majority of workforce statistics do not change quickly and therefore annual reporting is sufficient. Metrics which can change quickly are tracked on a monthly basis via our trackers.</a:t>
            </a:r>
          </a:p>
          <a:p>
            <a:pPr marL="457200" lvl="1" indent="0">
              <a:buNone/>
            </a:pPr>
            <a:endParaRPr lang="en-GB" sz="1800" dirty="0"/>
          </a:p>
        </p:txBody>
      </p:sp>
    </p:spTree>
    <p:extLst>
      <p:ext uri="{BB962C8B-B14F-4D97-AF65-F5344CB8AC3E}">
        <p14:creationId xmlns:p14="http://schemas.microsoft.com/office/powerpoint/2010/main" val="213091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608890-C407-490E-85A3-5562C56F5FCA}"/>
              </a:ext>
            </a:extLst>
          </p:cNvPr>
          <p:cNvSpPr/>
          <p:nvPr/>
        </p:nvSpPr>
        <p:spPr>
          <a:xfrm>
            <a:off x="7350034" y="1632857"/>
            <a:ext cx="1793965" cy="478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E9516A08-3BD3-4D07-969E-86327CCBA64A}"/>
              </a:ext>
            </a:extLst>
          </p:cNvPr>
          <p:cNvSpPr>
            <a:spLocks noGrp="1"/>
          </p:cNvSpPr>
          <p:nvPr>
            <p:ph type="title"/>
          </p:nvPr>
        </p:nvSpPr>
        <p:spPr>
          <a:xfrm>
            <a:off x="367729" y="617243"/>
            <a:ext cx="6982305" cy="646811"/>
          </a:xfrm>
        </p:spPr>
        <p:txBody>
          <a:bodyPr/>
          <a:lstStyle/>
          <a:p>
            <a:r>
              <a:rPr lang="en-GB" dirty="0"/>
              <a:t>Discover the ASC-WDS</a:t>
            </a:r>
          </a:p>
        </p:txBody>
      </p:sp>
      <p:sp>
        <p:nvSpPr>
          <p:cNvPr id="2" name="TextBox 1">
            <a:extLst>
              <a:ext uri="{FF2B5EF4-FFF2-40B4-BE49-F238E27FC236}">
                <a16:creationId xmlns:a16="http://schemas.microsoft.com/office/drawing/2014/main" id="{1F05EFA2-A757-4061-9995-4BD745AFB121}"/>
              </a:ext>
            </a:extLst>
          </p:cNvPr>
          <p:cNvSpPr txBox="1"/>
          <p:nvPr/>
        </p:nvSpPr>
        <p:spPr>
          <a:xfrm>
            <a:off x="367729" y="5902154"/>
            <a:ext cx="6441862" cy="646331"/>
          </a:xfrm>
          <a:prstGeom prst="rect">
            <a:avLst/>
          </a:prstGeom>
          <a:noFill/>
        </p:spPr>
        <p:txBody>
          <a:bodyPr wrap="square" rtlCol="0">
            <a:spAutoFit/>
          </a:bodyPr>
          <a:lstStyle/>
          <a:p>
            <a:r>
              <a:rPr lang="en-GB" sz="1800" b="1" dirty="0">
                <a:solidFill>
                  <a:schemeClr val="accent1"/>
                </a:solidFill>
                <a:effectLst/>
                <a:ea typeface="Calibri" panose="020F0502020204030204" pitchFamily="34" charset="0"/>
              </a:rPr>
              <a:t>Take a look at the video </a:t>
            </a:r>
            <a:r>
              <a:rPr lang="en-GB" sz="1800" b="1" u="sng" dirty="0">
                <a:solidFill>
                  <a:schemeClr val="accent1"/>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https://bit.ly/2Q45Ww3</a:t>
            </a:r>
            <a:endParaRPr lang="en-GB" sz="1800" b="1" dirty="0">
              <a:solidFill>
                <a:schemeClr val="accent1"/>
              </a:solidFill>
              <a:effectLst/>
              <a:ea typeface="Calibri" panose="020F0502020204030204" pitchFamily="34" charset="0"/>
            </a:endParaRPr>
          </a:p>
          <a:p>
            <a:endParaRPr lang="en-GB" dirty="0"/>
          </a:p>
        </p:txBody>
      </p:sp>
      <p:pic>
        <p:nvPicPr>
          <p:cNvPr id="3" name="Online Media 2" title="Skills for Care ASC-WDS animation short.mp4">
            <a:hlinkClick r:id="" action="ppaction://media"/>
            <a:extLst>
              <a:ext uri="{FF2B5EF4-FFF2-40B4-BE49-F238E27FC236}">
                <a16:creationId xmlns:a16="http://schemas.microsoft.com/office/drawing/2014/main" id="{D501BF7D-E3B5-4BBE-9E68-8999A5832138}"/>
              </a:ext>
            </a:extLst>
          </p:cNvPr>
          <p:cNvPicPr>
            <a:picLocks noRot="1" noChangeAspect="1"/>
          </p:cNvPicPr>
          <p:nvPr>
            <a:videoFile r:link="rId1"/>
          </p:nvPr>
        </p:nvPicPr>
        <p:blipFill>
          <a:blip r:embed="rId5"/>
          <a:stretch>
            <a:fillRect/>
          </a:stretch>
        </p:blipFill>
        <p:spPr>
          <a:xfrm>
            <a:off x="508000" y="1828800"/>
            <a:ext cx="6908800" cy="3886200"/>
          </a:xfrm>
          <a:prstGeom prst="rect">
            <a:avLst/>
          </a:prstGeom>
        </p:spPr>
      </p:pic>
    </p:spTree>
    <p:extLst>
      <p:ext uri="{BB962C8B-B14F-4D97-AF65-F5344CB8AC3E}">
        <p14:creationId xmlns:p14="http://schemas.microsoft.com/office/powerpoint/2010/main" val="22231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231806" y="445858"/>
            <a:ext cx="6982304" cy="3159491"/>
          </a:xfrm>
        </p:spPr>
        <p:txBody>
          <a:bodyPr/>
          <a:lstStyle/>
          <a:p>
            <a:pPr marL="0" indent="0">
              <a:buNone/>
            </a:pPr>
            <a:r>
              <a:rPr lang="en-GB" sz="3600" b="1" dirty="0">
                <a:solidFill>
                  <a:srgbClr val="005EB8"/>
                </a:solidFill>
              </a:rPr>
              <a:t>The</a:t>
            </a:r>
            <a:r>
              <a:rPr lang="en-GB" sz="3600" dirty="0"/>
              <a:t> </a:t>
            </a:r>
            <a:r>
              <a:rPr lang="en-GB" sz="3600" b="1" dirty="0">
                <a:solidFill>
                  <a:srgbClr val="005EB8"/>
                </a:solidFill>
              </a:rPr>
              <a:t>Adult Social Care Workforce Data Set </a:t>
            </a:r>
          </a:p>
          <a:p>
            <a:pPr marL="0" indent="0">
              <a:buNone/>
            </a:pPr>
            <a:r>
              <a:rPr lang="en-GB" b="1" dirty="0"/>
              <a:t>ASC-WDS</a:t>
            </a:r>
            <a:r>
              <a:rPr lang="en-GB" sz="3600" b="1" dirty="0">
                <a:solidFill>
                  <a:srgbClr val="005EB8"/>
                </a:solidFill>
              </a:rPr>
              <a:t> </a:t>
            </a:r>
            <a:r>
              <a:rPr lang="en-GB" b="1" dirty="0"/>
              <a:t>is a data collection service, commissioned and funded by the Department of Health and Social Care. It is the leading source of intelligence for the adult social care workforce.  </a:t>
            </a:r>
          </a:p>
        </p:txBody>
      </p:sp>
      <p:sp>
        <p:nvSpPr>
          <p:cNvPr id="5" name="TextBox 4">
            <a:extLst>
              <a:ext uri="{FF2B5EF4-FFF2-40B4-BE49-F238E27FC236}">
                <a16:creationId xmlns:a16="http://schemas.microsoft.com/office/drawing/2014/main" id="{867489CC-0DEB-4917-BBAC-7AF326230470}"/>
              </a:ext>
            </a:extLst>
          </p:cNvPr>
          <p:cNvSpPr txBox="1"/>
          <p:nvPr/>
        </p:nvSpPr>
        <p:spPr>
          <a:xfrm>
            <a:off x="3043645" y="4106011"/>
            <a:ext cx="4572000" cy="1569660"/>
          </a:xfrm>
          <a:prstGeom prst="rect">
            <a:avLst/>
          </a:prstGeom>
          <a:noFill/>
        </p:spPr>
        <p:txBody>
          <a:bodyPr wrap="square">
            <a:spAutoFit/>
          </a:bodyPr>
          <a:lstStyle/>
          <a:p>
            <a:pPr marL="0" indent="0">
              <a:buNone/>
            </a:pPr>
            <a:r>
              <a:rPr lang="en-GB" sz="2400" dirty="0"/>
              <a:t>It helps you to </a:t>
            </a:r>
            <a:r>
              <a:rPr lang="en-GB" sz="2400" b="1" dirty="0">
                <a:solidFill>
                  <a:srgbClr val="A20067"/>
                </a:solidFill>
              </a:rPr>
              <a:t>manage your team </a:t>
            </a:r>
            <a:r>
              <a:rPr lang="en-GB" sz="2400" dirty="0"/>
              <a:t>and provides crucial</a:t>
            </a:r>
            <a:r>
              <a:rPr lang="en-GB" sz="2400" b="1" dirty="0">
                <a:solidFill>
                  <a:srgbClr val="008C95"/>
                </a:solidFill>
              </a:rPr>
              <a:t> information to decision makers. </a:t>
            </a:r>
          </a:p>
        </p:txBody>
      </p:sp>
      <p:pic>
        <p:nvPicPr>
          <p:cNvPr id="7" name="Picture 6">
            <a:extLst>
              <a:ext uri="{FF2B5EF4-FFF2-40B4-BE49-F238E27FC236}">
                <a16:creationId xmlns:a16="http://schemas.microsoft.com/office/drawing/2014/main" id="{7006AE86-6E32-485F-8649-1C707BF295F0}"/>
              </a:ext>
            </a:extLst>
          </p:cNvPr>
          <p:cNvPicPr>
            <a:picLocks noChangeAspect="1"/>
          </p:cNvPicPr>
          <p:nvPr/>
        </p:nvPicPr>
        <p:blipFill>
          <a:blip r:embed="rId3"/>
          <a:stretch>
            <a:fillRect/>
          </a:stretch>
        </p:blipFill>
        <p:spPr>
          <a:xfrm>
            <a:off x="231806" y="3605349"/>
            <a:ext cx="2540726" cy="2540726"/>
          </a:xfrm>
          <a:prstGeom prst="rect">
            <a:avLst/>
          </a:prstGeom>
        </p:spPr>
      </p:pic>
    </p:spTree>
    <p:extLst>
      <p:ext uri="{BB962C8B-B14F-4D97-AF65-F5344CB8AC3E}">
        <p14:creationId xmlns:p14="http://schemas.microsoft.com/office/powerpoint/2010/main" val="272787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231806" y="445859"/>
            <a:ext cx="6982304" cy="1200062"/>
          </a:xfrm>
        </p:spPr>
        <p:txBody>
          <a:bodyPr/>
          <a:lstStyle/>
          <a:p>
            <a:pPr marL="0" indent="0">
              <a:buNone/>
            </a:pPr>
            <a:r>
              <a:rPr lang="en-GB" sz="3600" b="1" dirty="0">
                <a:solidFill>
                  <a:srgbClr val="005EB8"/>
                </a:solidFill>
              </a:rPr>
              <a:t>The</a:t>
            </a:r>
            <a:r>
              <a:rPr lang="en-GB" sz="3600" dirty="0"/>
              <a:t> </a:t>
            </a:r>
            <a:r>
              <a:rPr lang="en-GB" sz="3600" b="1" dirty="0">
                <a:solidFill>
                  <a:srgbClr val="005EB8"/>
                </a:solidFill>
              </a:rPr>
              <a:t>Adult Social Care Workforce Data Set </a:t>
            </a:r>
          </a:p>
        </p:txBody>
      </p:sp>
      <p:sp>
        <p:nvSpPr>
          <p:cNvPr id="19" name="Rectangle 18">
            <a:extLst>
              <a:ext uri="{FF2B5EF4-FFF2-40B4-BE49-F238E27FC236}">
                <a16:creationId xmlns:a16="http://schemas.microsoft.com/office/drawing/2014/main" id="{FB7537FF-FA7C-4888-8EE6-94AF4E6D39A5}"/>
              </a:ext>
            </a:extLst>
          </p:cNvPr>
          <p:cNvSpPr/>
          <p:nvPr/>
        </p:nvSpPr>
        <p:spPr>
          <a:xfrm>
            <a:off x="4143111" y="1959872"/>
            <a:ext cx="3210188" cy="2024781"/>
          </a:xfrm>
          <a:prstGeom prst="rect">
            <a:avLst/>
          </a:prstGeom>
          <a:solidFill>
            <a:srgbClr val="EE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E6340590-6732-423F-AA6F-4D888FB31BFC}"/>
              </a:ext>
            </a:extLst>
          </p:cNvPr>
          <p:cNvPicPr>
            <a:picLocks noChangeAspect="1"/>
          </p:cNvPicPr>
          <p:nvPr/>
        </p:nvPicPr>
        <p:blipFill>
          <a:blip r:embed="rId3"/>
          <a:stretch>
            <a:fillRect/>
          </a:stretch>
        </p:blipFill>
        <p:spPr>
          <a:xfrm>
            <a:off x="505837" y="1959872"/>
            <a:ext cx="3637275" cy="2024781"/>
          </a:xfrm>
          <a:prstGeom prst="rect">
            <a:avLst/>
          </a:prstGeom>
        </p:spPr>
      </p:pic>
      <p:pic>
        <p:nvPicPr>
          <p:cNvPr id="21" name="Picture 20">
            <a:extLst>
              <a:ext uri="{FF2B5EF4-FFF2-40B4-BE49-F238E27FC236}">
                <a16:creationId xmlns:a16="http://schemas.microsoft.com/office/drawing/2014/main" id="{7821D4DA-9E65-4BDA-BCBB-FFB4C8795496}"/>
              </a:ext>
            </a:extLst>
          </p:cNvPr>
          <p:cNvPicPr>
            <a:picLocks noChangeAspect="1"/>
          </p:cNvPicPr>
          <p:nvPr/>
        </p:nvPicPr>
        <p:blipFill>
          <a:blip r:embed="rId4"/>
          <a:stretch>
            <a:fillRect/>
          </a:stretch>
        </p:blipFill>
        <p:spPr>
          <a:xfrm>
            <a:off x="4143830" y="1980720"/>
            <a:ext cx="662843" cy="569045"/>
          </a:xfrm>
          <a:prstGeom prst="rect">
            <a:avLst/>
          </a:prstGeom>
        </p:spPr>
      </p:pic>
      <p:sp>
        <p:nvSpPr>
          <p:cNvPr id="14" name="TextBox 13">
            <a:extLst>
              <a:ext uri="{FF2B5EF4-FFF2-40B4-BE49-F238E27FC236}">
                <a16:creationId xmlns:a16="http://schemas.microsoft.com/office/drawing/2014/main" id="{A6B64BB6-5582-4BD1-9D5D-6D3B3A5786A7}"/>
              </a:ext>
            </a:extLst>
          </p:cNvPr>
          <p:cNvSpPr txBox="1"/>
          <p:nvPr/>
        </p:nvSpPr>
        <p:spPr>
          <a:xfrm>
            <a:off x="4992768" y="2430722"/>
            <a:ext cx="2994321" cy="1255600"/>
          </a:xfrm>
          <a:prstGeom prst="rect">
            <a:avLst/>
          </a:prstGeom>
          <a:noFill/>
        </p:spPr>
        <p:txBody>
          <a:bodyPr wrap="square" lIns="91440" tIns="45720" rIns="91440" bIns="45720" rtlCol="0" anchor="ctr">
            <a:spAutoFit/>
          </a:bodyPr>
          <a:lstStyle/>
          <a:p>
            <a:pPr>
              <a:lnSpc>
                <a:spcPct val="150000"/>
              </a:lnSpc>
              <a:buClr>
                <a:srgbClr val="E87722"/>
              </a:buClr>
            </a:pPr>
            <a:r>
              <a:rPr lang="en-GB" sz="1300" b="1" dirty="0">
                <a:solidFill>
                  <a:srgbClr val="0269B1"/>
                </a:solidFill>
              </a:rPr>
              <a:t>1.5m people </a:t>
            </a:r>
            <a:endParaRPr lang="en-GB" sz="1300" b="1" dirty="0">
              <a:solidFill>
                <a:srgbClr val="0269B1"/>
              </a:solidFill>
              <a:ea typeface="+mn-lt"/>
              <a:cs typeface="+mn-lt"/>
            </a:endParaRPr>
          </a:p>
          <a:p>
            <a:pPr>
              <a:lnSpc>
                <a:spcPct val="150000"/>
              </a:lnSpc>
            </a:pPr>
            <a:r>
              <a:rPr lang="en-GB" sz="1300" b="1" dirty="0">
                <a:solidFill>
                  <a:srgbClr val="0269B1"/>
                </a:solidFill>
                <a:cs typeface="Arial"/>
              </a:rPr>
              <a:t>1.62m filled posts </a:t>
            </a:r>
            <a:br>
              <a:rPr lang="en-GB" sz="1300" b="1" dirty="0"/>
            </a:br>
            <a:r>
              <a:rPr lang="en-GB" sz="1300" b="1" dirty="0">
                <a:solidFill>
                  <a:srgbClr val="0269B1"/>
                </a:solidFill>
                <a:cs typeface="Arial"/>
              </a:rPr>
              <a:t>165,000 vacancies </a:t>
            </a:r>
          </a:p>
          <a:p>
            <a:pPr>
              <a:lnSpc>
                <a:spcPct val="150000"/>
              </a:lnSpc>
            </a:pPr>
            <a:r>
              <a:rPr lang="en-GB" sz="1300" b="1" dirty="0">
                <a:solidFill>
                  <a:srgbClr val="0269B1"/>
                </a:solidFill>
                <a:cs typeface="Arial"/>
              </a:rPr>
              <a:t>480,000 more jobs by 2035 </a:t>
            </a:r>
            <a:endParaRPr lang="en-GB" dirty="0"/>
          </a:p>
        </p:txBody>
      </p:sp>
      <p:sp>
        <p:nvSpPr>
          <p:cNvPr id="22" name="Rectangle 21">
            <a:extLst>
              <a:ext uri="{FF2B5EF4-FFF2-40B4-BE49-F238E27FC236}">
                <a16:creationId xmlns:a16="http://schemas.microsoft.com/office/drawing/2014/main" id="{3362598D-ABE7-450E-BD1A-0B6D52343F64}"/>
              </a:ext>
            </a:extLst>
          </p:cNvPr>
          <p:cNvSpPr/>
          <p:nvPr/>
        </p:nvSpPr>
        <p:spPr>
          <a:xfrm flipV="1">
            <a:off x="4901672" y="2549765"/>
            <a:ext cx="95514" cy="95514"/>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8D2247E-A1B4-4D21-966C-2C6115FE389B}"/>
              </a:ext>
            </a:extLst>
          </p:cNvPr>
          <p:cNvSpPr/>
          <p:nvPr/>
        </p:nvSpPr>
        <p:spPr>
          <a:xfrm flipV="1">
            <a:off x="4901672" y="2848173"/>
            <a:ext cx="95514" cy="95514"/>
          </a:xfrm>
          <a:prstGeom prst="rect">
            <a:avLst/>
          </a:prstGeom>
          <a:solidFill>
            <a:srgbClr val="3A0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3E48DFD-EFD5-440F-9F96-D9F97AC488FD}"/>
              </a:ext>
            </a:extLst>
          </p:cNvPr>
          <p:cNvSpPr/>
          <p:nvPr/>
        </p:nvSpPr>
        <p:spPr>
          <a:xfrm flipV="1">
            <a:off x="4901672" y="3158840"/>
            <a:ext cx="95514" cy="95514"/>
          </a:xfrm>
          <a:prstGeom prst="rect">
            <a:avLst/>
          </a:prstGeom>
          <a:solidFill>
            <a:srgbClr val="A20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7684671-8275-453C-82E7-941F4321C756}"/>
              </a:ext>
            </a:extLst>
          </p:cNvPr>
          <p:cNvSpPr/>
          <p:nvPr/>
        </p:nvSpPr>
        <p:spPr>
          <a:xfrm flipV="1">
            <a:off x="4901672" y="3440800"/>
            <a:ext cx="95514" cy="95514"/>
          </a:xfrm>
          <a:prstGeom prst="rect">
            <a:avLst/>
          </a:prstGeom>
          <a:solidFill>
            <a:srgbClr val="88A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E404AD16-47D2-4398-8AFA-D81173667424}"/>
              </a:ext>
            </a:extLst>
          </p:cNvPr>
          <p:cNvPicPr>
            <a:picLocks noChangeAspect="1"/>
          </p:cNvPicPr>
          <p:nvPr/>
        </p:nvPicPr>
        <p:blipFill rotWithShape="1">
          <a:blip r:embed="rId5"/>
          <a:srcRect t="52050" b="30583"/>
          <a:stretch/>
        </p:blipFill>
        <p:spPr>
          <a:xfrm>
            <a:off x="4266971" y="5226299"/>
            <a:ext cx="1681317" cy="570231"/>
          </a:xfrm>
          <a:prstGeom prst="rect">
            <a:avLst/>
          </a:prstGeom>
        </p:spPr>
      </p:pic>
      <p:pic>
        <p:nvPicPr>
          <p:cNvPr id="28" name="Picture 27">
            <a:extLst>
              <a:ext uri="{FF2B5EF4-FFF2-40B4-BE49-F238E27FC236}">
                <a16:creationId xmlns:a16="http://schemas.microsoft.com/office/drawing/2014/main" id="{5DFF62B5-1F1A-4267-9348-8FC1C1EA0971}"/>
              </a:ext>
            </a:extLst>
          </p:cNvPr>
          <p:cNvPicPr>
            <a:picLocks noChangeAspect="1"/>
          </p:cNvPicPr>
          <p:nvPr/>
        </p:nvPicPr>
        <p:blipFill rotWithShape="1">
          <a:blip r:embed="rId5"/>
          <a:srcRect t="32963" b="48509"/>
          <a:stretch/>
        </p:blipFill>
        <p:spPr>
          <a:xfrm>
            <a:off x="2181366" y="5226299"/>
            <a:ext cx="1780162" cy="644098"/>
          </a:xfrm>
          <a:prstGeom prst="rect">
            <a:avLst/>
          </a:prstGeom>
        </p:spPr>
      </p:pic>
      <p:pic>
        <p:nvPicPr>
          <p:cNvPr id="29" name="Picture 28">
            <a:extLst>
              <a:ext uri="{FF2B5EF4-FFF2-40B4-BE49-F238E27FC236}">
                <a16:creationId xmlns:a16="http://schemas.microsoft.com/office/drawing/2014/main" id="{BC2C542E-5913-442A-8412-4252DFE5FFAC}"/>
              </a:ext>
            </a:extLst>
          </p:cNvPr>
          <p:cNvPicPr>
            <a:picLocks noChangeAspect="1"/>
          </p:cNvPicPr>
          <p:nvPr/>
        </p:nvPicPr>
        <p:blipFill rotWithShape="1">
          <a:blip r:embed="rId5"/>
          <a:srcRect t="68163"/>
          <a:stretch/>
        </p:blipFill>
        <p:spPr>
          <a:xfrm>
            <a:off x="6251565" y="4957707"/>
            <a:ext cx="1273017" cy="791451"/>
          </a:xfrm>
          <a:prstGeom prst="rect">
            <a:avLst/>
          </a:prstGeom>
        </p:spPr>
      </p:pic>
      <p:pic>
        <p:nvPicPr>
          <p:cNvPr id="30" name="Picture 29">
            <a:extLst>
              <a:ext uri="{FF2B5EF4-FFF2-40B4-BE49-F238E27FC236}">
                <a16:creationId xmlns:a16="http://schemas.microsoft.com/office/drawing/2014/main" id="{A1358CB1-A5FB-4FBA-9408-8D3F9281A592}"/>
              </a:ext>
            </a:extLst>
          </p:cNvPr>
          <p:cNvPicPr>
            <a:picLocks noChangeAspect="1"/>
          </p:cNvPicPr>
          <p:nvPr/>
        </p:nvPicPr>
        <p:blipFill rotWithShape="1">
          <a:blip r:embed="rId5"/>
          <a:srcRect b="67740"/>
          <a:stretch/>
        </p:blipFill>
        <p:spPr>
          <a:xfrm>
            <a:off x="390384" y="5080411"/>
            <a:ext cx="1485539" cy="935874"/>
          </a:xfrm>
          <a:prstGeom prst="rect">
            <a:avLst/>
          </a:prstGeom>
        </p:spPr>
      </p:pic>
      <p:sp>
        <p:nvSpPr>
          <p:cNvPr id="31" name="TextBox 30">
            <a:extLst>
              <a:ext uri="{FF2B5EF4-FFF2-40B4-BE49-F238E27FC236}">
                <a16:creationId xmlns:a16="http://schemas.microsoft.com/office/drawing/2014/main" id="{865A1748-E306-40C0-BD51-1C9AEDEDAE03}"/>
              </a:ext>
            </a:extLst>
          </p:cNvPr>
          <p:cNvSpPr txBox="1"/>
          <p:nvPr/>
        </p:nvSpPr>
        <p:spPr>
          <a:xfrm>
            <a:off x="231806" y="4497665"/>
            <a:ext cx="3942337" cy="416011"/>
          </a:xfrm>
          <a:prstGeom prst="rect">
            <a:avLst/>
          </a:prstGeom>
          <a:noFill/>
        </p:spPr>
        <p:txBody>
          <a:bodyPr wrap="square" rtlCol="0" anchor="ctr">
            <a:spAutoFit/>
          </a:bodyPr>
          <a:lstStyle/>
          <a:p>
            <a:pPr>
              <a:lnSpc>
                <a:spcPct val="150000"/>
              </a:lnSpc>
              <a:buClr>
                <a:srgbClr val="E87722"/>
              </a:buClr>
            </a:pPr>
            <a:r>
              <a:rPr lang="en-GB" sz="1600" b="1" dirty="0">
                <a:solidFill>
                  <a:srgbClr val="0269B1"/>
                </a:solidFill>
              </a:rPr>
              <a:t>Our crucial intelligence is used by: </a:t>
            </a:r>
          </a:p>
        </p:txBody>
      </p:sp>
    </p:spTree>
    <p:extLst>
      <p:ext uri="{BB962C8B-B14F-4D97-AF65-F5344CB8AC3E}">
        <p14:creationId xmlns:p14="http://schemas.microsoft.com/office/powerpoint/2010/main" val="205940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231806" y="445859"/>
            <a:ext cx="6982304" cy="1910975"/>
          </a:xfrm>
        </p:spPr>
        <p:txBody>
          <a:bodyPr/>
          <a:lstStyle/>
          <a:p>
            <a:pPr marL="0" indent="0">
              <a:buNone/>
            </a:pPr>
            <a:r>
              <a:rPr lang="en-GB" sz="3600" b="1" dirty="0">
                <a:solidFill>
                  <a:srgbClr val="005EB8"/>
                </a:solidFill>
              </a:rPr>
              <a:t>How can you use the ASC-WDS data?</a:t>
            </a:r>
            <a:br>
              <a:rPr lang="en-GB" sz="3600" b="1" dirty="0">
                <a:solidFill>
                  <a:srgbClr val="005EB8"/>
                </a:solidFill>
              </a:rPr>
            </a:br>
            <a:r>
              <a:rPr lang="en-GB" sz="1600" b="1" dirty="0">
                <a:solidFill>
                  <a:srgbClr val="005EB8"/>
                </a:solidFill>
              </a:rPr>
              <a:t> </a:t>
            </a:r>
            <a:br>
              <a:rPr lang="en-GB" sz="1800" b="1" dirty="0">
                <a:solidFill>
                  <a:srgbClr val="005EB8"/>
                </a:solidFill>
              </a:rPr>
            </a:br>
            <a:r>
              <a:rPr lang="en-GB" sz="2200" dirty="0"/>
              <a:t>You can use the anonymised ASC-WDS data to gain insight on </a:t>
            </a:r>
          </a:p>
        </p:txBody>
      </p:sp>
      <p:grpSp>
        <p:nvGrpSpPr>
          <p:cNvPr id="11" name="Group 10">
            <a:extLst>
              <a:ext uri="{FF2B5EF4-FFF2-40B4-BE49-F238E27FC236}">
                <a16:creationId xmlns:a16="http://schemas.microsoft.com/office/drawing/2014/main" id="{5D3E9F4C-2FBE-4C14-AFA4-52F859B6B1C3}"/>
              </a:ext>
            </a:extLst>
          </p:cNvPr>
          <p:cNvGrpSpPr/>
          <p:nvPr/>
        </p:nvGrpSpPr>
        <p:grpSpPr>
          <a:xfrm>
            <a:off x="20161" y="2665927"/>
            <a:ext cx="2519916" cy="3073123"/>
            <a:chOff x="2870791" y="1307805"/>
            <a:chExt cx="3692212" cy="4502777"/>
          </a:xfrm>
        </p:grpSpPr>
        <p:pic>
          <p:nvPicPr>
            <p:cNvPr id="4" name="Picture 3">
              <a:extLst>
                <a:ext uri="{FF2B5EF4-FFF2-40B4-BE49-F238E27FC236}">
                  <a16:creationId xmlns:a16="http://schemas.microsoft.com/office/drawing/2014/main" id="{23C00E7C-3250-4508-9AFD-C73ACAFE1A42}"/>
                </a:ext>
              </a:extLst>
            </p:cNvPr>
            <p:cNvPicPr>
              <a:picLocks noChangeAspect="1"/>
            </p:cNvPicPr>
            <p:nvPr/>
          </p:nvPicPr>
          <p:blipFill rotWithShape="1">
            <a:blip r:embed="rId3"/>
            <a:srcRect l="7277" t="5466"/>
            <a:stretch/>
          </p:blipFill>
          <p:spPr>
            <a:xfrm>
              <a:off x="2870791" y="1307805"/>
              <a:ext cx="3692212" cy="4502777"/>
            </a:xfrm>
            <a:prstGeom prst="rect">
              <a:avLst/>
            </a:prstGeom>
          </p:spPr>
        </p:pic>
        <p:sp>
          <p:nvSpPr>
            <p:cNvPr id="10" name="Rectangle 9">
              <a:extLst>
                <a:ext uri="{FF2B5EF4-FFF2-40B4-BE49-F238E27FC236}">
                  <a16:creationId xmlns:a16="http://schemas.microsoft.com/office/drawing/2014/main" id="{9BD42EFE-8443-4C29-9DDF-81A79E2B1A65}"/>
                </a:ext>
              </a:extLst>
            </p:cNvPr>
            <p:cNvSpPr/>
            <p:nvPr/>
          </p:nvSpPr>
          <p:spPr>
            <a:xfrm>
              <a:off x="5241851" y="5443870"/>
              <a:ext cx="1321152" cy="36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 Placeholder 2">
            <a:extLst>
              <a:ext uri="{FF2B5EF4-FFF2-40B4-BE49-F238E27FC236}">
                <a16:creationId xmlns:a16="http://schemas.microsoft.com/office/drawing/2014/main" id="{CC89F88F-A1DA-4B01-BB56-01C4A521B625}"/>
              </a:ext>
            </a:extLst>
          </p:cNvPr>
          <p:cNvSpPr txBox="1">
            <a:spLocks/>
          </p:cNvSpPr>
          <p:nvPr/>
        </p:nvSpPr>
        <p:spPr>
          <a:xfrm>
            <a:off x="2600257" y="2339085"/>
            <a:ext cx="5118978" cy="2585420"/>
          </a:xfrm>
          <a:prstGeom prst="rect">
            <a:avLst/>
          </a:prstGeom>
        </p:spPr>
        <p:txBody>
          <a:bodyPr/>
          <a:lstStyle>
            <a:lvl1pPr marL="228600" indent="-228600" algn="l" defTabSz="914400" rtl="0" eaLnBrk="1" latinLnBrk="0" hangingPunct="1">
              <a:lnSpc>
                <a:spcPct val="90000"/>
              </a:lnSpc>
              <a:spcBef>
                <a:spcPts val="1000"/>
              </a:spcBef>
              <a:buClr>
                <a:srgbClr val="005EB8"/>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EB8"/>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EB8"/>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EB8"/>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EB8"/>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the local labour market</a:t>
            </a:r>
          </a:p>
          <a:p>
            <a:r>
              <a:rPr lang="en-GB" sz="2200" dirty="0"/>
              <a:t>future demand for care services in your areas</a:t>
            </a:r>
          </a:p>
          <a:p>
            <a:r>
              <a:rPr lang="en-GB" sz="2200" dirty="0"/>
              <a:t>trends and patterns in workforce issues such as turnover and pay rates.</a:t>
            </a:r>
          </a:p>
        </p:txBody>
      </p:sp>
      <p:sp>
        <p:nvSpPr>
          <p:cNvPr id="12" name="TextBox 11">
            <a:extLst>
              <a:ext uri="{FF2B5EF4-FFF2-40B4-BE49-F238E27FC236}">
                <a16:creationId xmlns:a16="http://schemas.microsoft.com/office/drawing/2014/main" id="{A6080DFF-11EC-47F9-870A-90C009AC3F14}"/>
              </a:ext>
            </a:extLst>
          </p:cNvPr>
          <p:cNvSpPr txBox="1"/>
          <p:nvPr/>
        </p:nvSpPr>
        <p:spPr>
          <a:xfrm>
            <a:off x="2600257" y="4519106"/>
            <a:ext cx="5118978" cy="1107996"/>
          </a:xfrm>
          <a:prstGeom prst="rect">
            <a:avLst/>
          </a:prstGeom>
          <a:noFill/>
        </p:spPr>
        <p:txBody>
          <a:bodyPr wrap="square">
            <a:spAutoFit/>
          </a:bodyPr>
          <a:lstStyle/>
          <a:p>
            <a:r>
              <a:rPr lang="en-GB" sz="2200" dirty="0"/>
              <a:t>Data can be used to inform workforce planning and can be integrated into your existing platforms. </a:t>
            </a:r>
          </a:p>
        </p:txBody>
      </p:sp>
    </p:spTree>
    <p:extLst>
      <p:ext uri="{BB962C8B-B14F-4D97-AF65-F5344CB8AC3E}">
        <p14:creationId xmlns:p14="http://schemas.microsoft.com/office/powerpoint/2010/main" val="55600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767C-4749-46F9-82B0-AE78B0EA8508}"/>
              </a:ext>
            </a:extLst>
          </p:cNvPr>
          <p:cNvSpPr>
            <a:spLocks noGrp="1"/>
          </p:cNvSpPr>
          <p:nvPr>
            <p:ph type="title"/>
          </p:nvPr>
        </p:nvSpPr>
        <p:spPr/>
        <p:txBody>
          <a:bodyPr/>
          <a:lstStyle/>
          <a:p>
            <a:r>
              <a:rPr lang="en-GB" dirty="0"/>
              <a:t>Data example</a:t>
            </a:r>
          </a:p>
        </p:txBody>
      </p:sp>
      <p:pic>
        <p:nvPicPr>
          <p:cNvPr id="3" name="Picture 3" descr="Graphical user interface&#10;&#10;Description automatically generated">
            <a:extLst>
              <a:ext uri="{FF2B5EF4-FFF2-40B4-BE49-F238E27FC236}">
                <a16:creationId xmlns:a16="http://schemas.microsoft.com/office/drawing/2014/main" id="{9153BAFA-8609-7A9C-1B4E-E68A6DBB29D0}"/>
              </a:ext>
            </a:extLst>
          </p:cNvPr>
          <p:cNvPicPr>
            <a:picLocks noChangeAspect="1"/>
          </p:cNvPicPr>
          <p:nvPr/>
        </p:nvPicPr>
        <p:blipFill>
          <a:blip r:embed="rId3"/>
          <a:stretch>
            <a:fillRect/>
          </a:stretch>
        </p:blipFill>
        <p:spPr>
          <a:xfrm>
            <a:off x="860613" y="1032222"/>
            <a:ext cx="5997387" cy="5268685"/>
          </a:xfrm>
          <a:prstGeom prst="rect">
            <a:avLst/>
          </a:prstGeom>
        </p:spPr>
      </p:pic>
    </p:spTree>
    <p:extLst>
      <p:ext uri="{BB962C8B-B14F-4D97-AF65-F5344CB8AC3E}">
        <p14:creationId xmlns:p14="http://schemas.microsoft.com/office/powerpoint/2010/main" val="278381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angle 12">
            <a:extLst>
              <a:ext uri="{FF2B5EF4-FFF2-40B4-BE49-F238E27FC236}">
                <a16:creationId xmlns:a16="http://schemas.microsoft.com/office/drawing/2014/main" id="{D96469AE-4EE1-45CB-BA15-67F4A97069F3}"/>
              </a:ext>
            </a:extLst>
          </p:cNvPr>
          <p:cNvSpPr/>
          <p:nvPr/>
        </p:nvSpPr>
        <p:spPr>
          <a:xfrm rot="12086723">
            <a:off x="5759109" y="5343095"/>
            <a:ext cx="879722" cy="847260"/>
          </a:xfrm>
          <a:prstGeom prst="triangle">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ounded Rectangle 11">
            <a:extLst>
              <a:ext uri="{FF2B5EF4-FFF2-40B4-BE49-F238E27FC236}">
                <a16:creationId xmlns:a16="http://schemas.microsoft.com/office/drawing/2014/main" id="{125ED180-450B-4836-AC39-EDF688212258}"/>
              </a:ext>
            </a:extLst>
          </p:cNvPr>
          <p:cNvSpPr/>
          <p:nvPr/>
        </p:nvSpPr>
        <p:spPr>
          <a:xfrm>
            <a:off x="387011" y="668038"/>
            <a:ext cx="6940546" cy="4929573"/>
          </a:xfrm>
          <a:prstGeom prst="roundRect">
            <a:avLst>
              <a:gd name="adj" fmla="val 5598"/>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solidFill>
                  <a:schemeClr val="bg1"/>
                </a:solidFill>
                <a:latin typeface="Arial" panose="020B0604020202020204" pitchFamily="34" charset="0"/>
                <a:cs typeface="Arial" panose="020B0604020202020204" pitchFamily="34" charset="0"/>
              </a:rPr>
              <a:t>“The datasets workforce statistics have provided us with oversight concerning the potential gap that will be left in our workforce due to retirement over the next decade. This has had a significant impact... We have stepped up our engagement in local recruitment and tailored our initiatives in a way in which is receptive to our new knowledge of recruitment and demographics... We have recognised a need to target younger audiences in the job market and have linked with local media companies to build modern promotional material to recruit from younger age groups. The data concerning age has also stimulated us to approach local educational institutions and provide them with an account of what delegates from our market would like to see in their curriculum so that new care workers from younger age groups are equipped with the correct skills.” </a:t>
            </a:r>
            <a:br>
              <a:rPr lang="en-GB" sz="1600" b="1" i="1" dirty="0">
                <a:solidFill>
                  <a:schemeClr val="bg1"/>
                </a:solidFill>
                <a:latin typeface="Arial" panose="020B0604020202020204" pitchFamily="34" charset="0"/>
                <a:cs typeface="Arial" panose="020B0604020202020204" pitchFamily="34" charset="0"/>
              </a:rPr>
            </a:br>
            <a:br>
              <a:rPr lang="en-GB" sz="1600" b="1" i="1" dirty="0">
                <a:solidFill>
                  <a:schemeClr val="bg1"/>
                </a:solidFill>
                <a:latin typeface="Arial" panose="020B0604020202020204" pitchFamily="34" charset="0"/>
                <a:cs typeface="Arial" panose="020B0604020202020204" pitchFamily="34" charset="0"/>
              </a:rPr>
            </a:br>
            <a:r>
              <a:rPr lang="en-GB" sz="1600" b="1" i="1" dirty="0">
                <a:solidFill>
                  <a:schemeClr val="bg1"/>
                </a:solidFill>
                <a:latin typeface="Arial" panose="020B0604020202020204" pitchFamily="34" charset="0"/>
                <a:cs typeface="Arial" panose="020B0604020202020204" pitchFamily="34" charset="0"/>
              </a:rPr>
              <a:t>Harry Palmer, Project and Development Officer at North Lincolnshire council</a:t>
            </a:r>
          </a:p>
        </p:txBody>
      </p:sp>
      <p:grpSp>
        <p:nvGrpSpPr>
          <p:cNvPr id="11" name="Group 10">
            <a:extLst>
              <a:ext uri="{FF2B5EF4-FFF2-40B4-BE49-F238E27FC236}">
                <a16:creationId xmlns:a16="http://schemas.microsoft.com/office/drawing/2014/main" id="{DA1E17E3-1EB8-421E-8B10-11B3441F6133}"/>
              </a:ext>
            </a:extLst>
          </p:cNvPr>
          <p:cNvGrpSpPr/>
          <p:nvPr/>
        </p:nvGrpSpPr>
        <p:grpSpPr>
          <a:xfrm>
            <a:off x="-81428" y="255477"/>
            <a:ext cx="855532" cy="1569660"/>
            <a:chOff x="1530252" y="-139619"/>
            <a:chExt cx="855532" cy="1569660"/>
          </a:xfrm>
        </p:grpSpPr>
        <p:sp>
          <p:nvSpPr>
            <p:cNvPr id="9" name="Oval 8">
              <a:extLst>
                <a:ext uri="{FF2B5EF4-FFF2-40B4-BE49-F238E27FC236}">
                  <a16:creationId xmlns:a16="http://schemas.microsoft.com/office/drawing/2014/main" id="{9F33E423-4EE4-4FC6-BB2F-25460C6EA070}"/>
                </a:ext>
              </a:extLst>
            </p:cNvPr>
            <p:cNvSpPr/>
            <p:nvPr/>
          </p:nvSpPr>
          <p:spPr>
            <a:xfrm>
              <a:off x="1670765" y="-32518"/>
              <a:ext cx="715019" cy="715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rgbClr val="005EB8"/>
                </a:solidFill>
              </a:endParaRPr>
            </a:p>
          </p:txBody>
        </p:sp>
        <p:sp>
          <p:nvSpPr>
            <p:cNvPr id="10" name="Rectangle 9">
              <a:extLst>
                <a:ext uri="{FF2B5EF4-FFF2-40B4-BE49-F238E27FC236}">
                  <a16:creationId xmlns:a16="http://schemas.microsoft.com/office/drawing/2014/main" id="{FD425B6A-BE68-422E-A33E-21ED4F337B0E}"/>
                </a:ext>
              </a:extLst>
            </p:cNvPr>
            <p:cNvSpPr/>
            <p:nvPr/>
          </p:nvSpPr>
          <p:spPr>
            <a:xfrm>
              <a:off x="1530252" y="-139619"/>
              <a:ext cx="761747" cy="1569660"/>
            </a:xfrm>
            <a:prstGeom prst="rect">
              <a:avLst/>
            </a:prstGeom>
          </p:spPr>
          <p:txBody>
            <a:bodyPr wrap="none">
              <a:spAutoFit/>
            </a:bodyPr>
            <a:lstStyle/>
            <a:p>
              <a:pPr algn="ctr"/>
              <a:r>
                <a:rPr lang="en-GB" sz="9600" b="1" spc="-300" dirty="0">
                  <a:solidFill>
                    <a:schemeClr val="bg1"/>
                  </a:solidFill>
                  <a:latin typeface="Arial" panose="020B0604020202020204" pitchFamily="34" charset="0"/>
                  <a:cs typeface="Arial" panose="020B0604020202020204" pitchFamily="34" charset="0"/>
                </a:rPr>
                <a:t>“</a:t>
              </a:r>
              <a:endParaRPr lang="en-US" sz="9600" spc="-300" dirty="0">
                <a:solidFill>
                  <a:schemeClr val="bg1"/>
                </a:solidFill>
              </a:endParaRPr>
            </a:p>
          </p:txBody>
        </p:sp>
      </p:grpSp>
    </p:spTree>
    <p:extLst>
      <p:ext uri="{BB962C8B-B14F-4D97-AF65-F5344CB8AC3E}">
        <p14:creationId xmlns:p14="http://schemas.microsoft.com/office/powerpoint/2010/main" val="7114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9A9B-A52B-4BD1-BDF3-6DB683161433}"/>
              </a:ext>
            </a:extLst>
          </p:cNvPr>
          <p:cNvSpPr>
            <a:spLocks noGrp="1"/>
          </p:cNvSpPr>
          <p:nvPr>
            <p:ph type="title"/>
          </p:nvPr>
        </p:nvSpPr>
        <p:spPr/>
        <p:txBody>
          <a:bodyPr/>
          <a:lstStyle/>
          <a:p>
            <a:r>
              <a:rPr lang="en-GB" dirty="0"/>
              <a:t>Data and publications</a:t>
            </a:r>
          </a:p>
        </p:txBody>
      </p:sp>
      <p:sp>
        <p:nvSpPr>
          <p:cNvPr id="3" name="Text Placeholder 2">
            <a:extLst>
              <a:ext uri="{FF2B5EF4-FFF2-40B4-BE49-F238E27FC236}">
                <a16:creationId xmlns:a16="http://schemas.microsoft.com/office/drawing/2014/main" id="{3F556136-DAE4-4C83-99C3-4699B67B173E}"/>
              </a:ext>
            </a:extLst>
          </p:cNvPr>
          <p:cNvSpPr>
            <a:spLocks noGrp="1"/>
          </p:cNvSpPr>
          <p:nvPr>
            <p:ph type="body" sz="quarter" idx="11"/>
          </p:nvPr>
        </p:nvSpPr>
        <p:spPr>
          <a:xfrm>
            <a:off x="352130" y="1256288"/>
            <a:ext cx="6982304" cy="2083306"/>
          </a:xfrm>
        </p:spPr>
        <p:txBody>
          <a:bodyPr/>
          <a:lstStyle/>
          <a:p>
            <a:pPr>
              <a:lnSpc>
                <a:spcPct val="100000"/>
              </a:lnSpc>
            </a:pPr>
            <a:r>
              <a:rPr lang="en-GB" dirty="0"/>
              <a:t>Information on key topics like recruitment and retention, registered nurses or apprenticeships.</a:t>
            </a:r>
          </a:p>
          <a:p>
            <a:pPr>
              <a:lnSpc>
                <a:spcPct val="100000"/>
              </a:lnSpc>
            </a:pPr>
            <a:r>
              <a:rPr lang="en-GB" dirty="0"/>
              <a:t>State of adult social care report</a:t>
            </a:r>
          </a:p>
          <a:p>
            <a:pPr>
              <a:lnSpc>
                <a:spcPct val="100000"/>
              </a:lnSpc>
            </a:pPr>
            <a:endParaRPr lang="en-GB" dirty="0"/>
          </a:p>
        </p:txBody>
      </p:sp>
      <p:sp>
        <p:nvSpPr>
          <p:cNvPr id="5" name="TextBox 4">
            <a:extLst>
              <a:ext uri="{FF2B5EF4-FFF2-40B4-BE49-F238E27FC236}">
                <a16:creationId xmlns:a16="http://schemas.microsoft.com/office/drawing/2014/main" id="{44E256C6-14B3-46D4-82F4-4F83A114C01E}"/>
              </a:ext>
            </a:extLst>
          </p:cNvPr>
          <p:cNvSpPr txBox="1"/>
          <p:nvPr/>
        </p:nvSpPr>
        <p:spPr>
          <a:xfrm>
            <a:off x="367729" y="5908844"/>
            <a:ext cx="7539142" cy="400110"/>
          </a:xfrm>
          <a:prstGeom prst="rect">
            <a:avLst/>
          </a:prstGeom>
          <a:noFill/>
        </p:spPr>
        <p:txBody>
          <a:bodyPr wrap="square">
            <a:spAutoFit/>
          </a:bodyPr>
          <a:lstStyle/>
          <a:p>
            <a:r>
              <a:rPr lang="en-GB" sz="2000" b="1" dirty="0">
                <a:solidFill>
                  <a:schemeClr val="accent1"/>
                </a:solidFill>
                <a:effectLst/>
                <a:ea typeface="Calibri" panose="020F0502020204030204" pitchFamily="34" charset="0"/>
                <a:hlinkClick r:id="rId3"/>
              </a:rPr>
              <a:t>https://www.skillsforcare.org.uk/workforceintelligence</a:t>
            </a:r>
            <a:endParaRPr lang="en-GB" sz="2000" b="1" dirty="0">
              <a:solidFill>
                <a:schemeClr val="accent1"/>
              </a:solidFill>
              <a:effectLst/>
              <a:ea typeface="Calibri" panose="020F0502020204030204" pitchFamily="34" charset="0"/>
            </a:endParaRPr>
          </a:p>
        </p:txBody>
      </p:sp>
      <p:grpSp>
        <p:nvGrpSpPr>
          <p:cNvPr id="12" name="Group 11">
            <a:extLst>
              <a:ext uri="{FF2B5EF4-FFF2-40B4-BE49-F238E27FC236}">
                <a16:creationId xmlns:a16="http://schemas.microsoft.com/office/drawing/2014/main" id="{F16CEE2A-4EF5-471D-85D0-50B971AED470}"/>
              </a:ext>
            </a:extLst>
          </p:cNvPr>
          <p:cNvGrpSpPr/>
          <p:nvPr/>
        </p:nvGrpSpPr>
        <p:grpSpPr>
          <a:xfrm>
            <a:off x="2198560" y="3052724"/>
            <a:ext cx="3877480" cy="2410643"/>
            <a:chOff x="2187378" y="3339595"/>
            <a:chExt cx="3877480" cy="2410643"/>
          </a:xfrm>
        </p:grpSpPr>
        <p:pic>
          <p:nvPicPr>
            <p:cNvPr id="9" name="Picture 8">
              <a:extLst>
                <a:ext uri="{FF2B5EF4-FFF2-40B4-BE49-F238E27FC236}">
                  <a16:creationId xmlns:a16="http://schemas.microsoft.com/office/drawing/2014/main" id="{CFB1697C-EA91-45AC-B855-E249E418D860}"/>
                </a:ext>
              </a:extLst>
            </p:cNvPr>
            <p:cNvPicPr>
              <a:picLocks noChangeAspect="1"/>
            </p:cNvPicPr>
            <p:nvPr/>
          </p:nvPicPr>
          <p:blipFill>
            <a:blip r:embed="rId4"/>
            <a:stretch>
              <a:fillRect/>
            </a:stretch>
          </p:blipFill>
          <p:spPr>
            <a:xfrm>
              <a:off x="4365900" y="3339595"/>
              <a:ext cx="1698958" cy="2410642"/>
            </a:xfrm>
            <a:prstGeom prst="rect">
              <a:avLst/>
            </a:prstGeom>
            <a:ln w="28575">
              <a:solidFill>
                <a:srgbClr val="330072"/>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840347C9-0F74-421C-A159-2D8645E0219B}"/>
                </a:ext>
              </a:extLst>
            </p:cNvPr>
            <p:cNvPicPr>
              <a:picLocks noChangeAspect="1"/>
            </p:cNvPicPr>
            <p:nvPr/>
          </p:nvPicPr>
          <p:blipFill>
            <a:blip r:embed="rId5"/>
            <a:stretch>
              <a:fillRect/>
            </a:stretch>
          </p:blipFill>
          <p:spPr>
            <a:xfrm>
              <a:off x="2187378" y="3339595"/>
              <a:ext cx="1711614" cy="2410643"/>
            </a:xfrm>
            <a:prstGeom prst="rect">
              <a:avLst/>
            </a:prstGeom>
            <a:ln w="28575">
              <a:solidFill>
                <a:srgbClr val="330072"/>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01415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D392-D019-47FA-827E-5A7D47CF2723}"/>
              </a:ext>
            </a:extLst>
          </p:cNvPr>
          <p:cNvSpPr>
            <a:spLocks noGrp="1"/>
          </p:cNvSpPr>
          <p:nvPr>
            <p:ph type="title"/>
          </p:nvPr>
        </p:nvSpPr>
        <p:spPr/>
        <p:txBody>
          <a:bodyPr/>
          <a:lstStyle/>
          <a:p>
            <a:r>
              <a:rPr lang="en-GB" dirty="0"/>
              <a:t>Informing policy and planning</a:t>
            </a:r>
          </a:p>
        </p:txBody>
      </p:sp>
      <p:pic>
        <p:nvPicPr>
          <p:cNvPr id="6" name="Picture 5">
            <a:extLst>
              <a:ext uri="{FF2B5EF4-FFF2-40B4-BE49-F238E27FC236}">
                <a16:creationId xmlns:a16="http://schemas.microsoft.com/office/drawing/2014/main" id="{062C0E72-208A-44E6-A3BC-50CEFEB2FB1C}"/>
              </a:ext>
            </a:extLst>
          </p:cNvPr>
          <p:cNvPicPr>
            <a:picLocks noChangeAspect="1"/>
          </p:cNvPicPr>
          <p:nvPr/>
        </p:nvPicPr>
        <p:blipFill>
          <a:blip r:embed="rId3"/>
          <a:stretch>
            <a:fillRect/>
          </a:stretch>
        </p:blipFill>
        <p:spPr>
          <a:xfrm>
            <a:off x="864010" y="1613467"/>
            <a:ext cx="1648436" cy="2330644"/>
          </a:xfrm>
          <a:prstGeom prst="rect">
            <a:avLst/>
          </a:prstGeom>
          <a:ln w="28575">
            <a:solidFill>
              <a:srgbClr val="330072"/>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B81FF4-6A5B-4EDC-905A-1029EEEF2D6D}"/>
              </a:ext>
            </a:extLst>
          </p:cNvPr>
          <p:cNvPicPr>
            <a:picLocks noChangeAspect="1"/>
          </p:cNvPicPr>
          <p:nvPr/>
        </p:nvPicPr>
        <p:blipFill>
          <a:blip r:embed="rId4"/>
          <a:stretch>
            <a:fillRect/>
          </a:stretch>
        </p:blipFill>
        <p:spPr>
          <a:xfrm>
            <a:off x="4540714" y="1274948"/>
            <a:ext cx="2143693" cy="2091070"/>
          </a:xfrm>
          <a:prstGeom prst="rect">
            <a:avLst/>
          </a:prstGeom>
          <a:ln w="28575">
            <a:solidFill>
              <a:srgbClr val="330072"/>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6E28755-E25C-49EF-BCE6-D37737CEF9D2}"/>
              </a:ext>
            </a:extLst>
          </p:cNvPr>
          <p:cNvPicPr>
            <a:picLocks noChangeAspect="1"/>
          </p:cNvPicPr>
          <p:nvPr/>
        </p:nvPicPr>
        <p:blipFill>
          <a:blip r:embed="rId5"/>
          <a:stretch>
            <a:fillRect/>
          </a:stretch>
        </p:blipFill>
        <p:spPr>
          <a:xfrm>
            <a:off x="1930270" y="2213445"/>
            <a:ext cx="1700596" cy="2330644"/>
          </a:xfrm>
          <a:prstGeom prst="rect">
            <a:avLst/>
          </a:prstGeom>
          <a:ln w="28575">
            <a:solidFill>
              <a:srgbClr val="330072"/>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08E7C63-2255-4153-922E-563F4C796C97}"/>
              </a:ext>
            </a:extLst>
          </p:cNvPr>
          <p:cNvPicPr>
            <a:picLocks noChangeAspect="1"/>
          </p:cNvPicPr>
          <p:nvPr/>
        </p:nvPicPr>
        <p:blipFill rotWithShape="1">
          <a:blip r:embed="rId6"/>
          <a:srcRect b="62784"/>
          <a:stretch/>
        </p:blipFill>
        <p:spPr>
          <a:xfrm>
            <a:off x="934408" y="5042826"/>
            <a:ext cx="3692320" cy="1104775"/>
          </a:xfrm>
          <a:prstGeom prst="rect">
            <a:avLst/>
          </a:prstGeom>
          <a:ln w="28575">
            <a:solidFill>
              <a:srgbClr val="330072"/>
            </a:solidFill>
          </a:ln>
          <a:effectLst>
            <a:outerShdw blurRad="50800" dist="38100" dir="2700000" algn="tl" rotWithShape="0">
              <a:prstClr val="black">
                <a:alpha val="40000"/>
              </a:prstClr>
            </a:outerShdw>
          </a:effectLst>
        </p:spPr>
      </p:pic>
      <p:pic>
        <p:nvPicPr>
          <p:cNvPr id="1028" name="Picture 4" descr="Expert immigration committee left understaffed for over a year | Free  Movement">
            <a:extLst>
              <a:ext uri="{FF2B5EF4-FFF2-40B4-BE49-F238E27FC236}">
                <a16:creationId xmlns:a16="http://schemas.microsoft.com/office/drawing/2014/main" id="{AACBDF33-1C52-40A2-9801-07CADF588C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5734" y="2980367"/>
            <a:ext cx="2087421" cy="1563722"/>
          </a:xfrm>
          <a:prstGeom prst="rect">
            <a:avLst/>
          </a:prstGeom>
          <a:noFill/>
          <a:ln w="28575">
            <a:solidFill>
              <a:srgbClr val="33007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A7877A7-4484-4DFE-8A20-3520F3E22E11}"/>
              </a:ext>
            </a:extLst>
          </p:cNvPr>
          <p:cNvPicPr>
            <a:picLocks noChangeAspect="1"/>
          </p:cNvPicPr>
          <p:nvPr/>
        </p:nvPicPr>
        <p:blipFill rotWithShape="1">
          <a:blip r:embed="rId8"/>
          <a:srcRect l="1258"/>
          <a:stretch/>
        </p:blipFill>
        <p:spPr>
          <a:xfrm>
            <a:off x="4942799" y="4718291"/>
            <a:ext cx="2766297" cy="1668508"/>
          </a:xfrm>
          <a:prstGeom prst="rect">
            <a:avLst/>
          </a:prstGeom>
        </p:spPr>
      </p:pic>
      <p:pic>
        <p:nvPicPr>
          <p:cNvPr id="11" name="Picture 10">
            <a:extLst>
              <a:ext uri="{FF2B5EF4-FFF2-40B4-BE49-F238E27FC236}">
                <a16:creationId xmlns:a16="http://schemas.microsoft.com/office/drawing/2014/main" id="{BDEF8ECE-9572-430D-B3C6-B4F738A18D3F}"/>
              </a:ext>
            </a:extLst>
          </p:cNvPr>
          <p:cNvPicPr>
            <a:picLocks noChangeAspect="1"/>
          </p:cNvPicPr>
          <p:nvPr/>
        </p:nvPicPr>
        <p:blipFill rotWithShape="1">
          <a:blip r:embed="rId9"/>
          <a:srcRect l="2988" r="4253"/>
          <a:stretch/>
        </p:blipFill>
        <p:spPr>
          <a:xfrm>
            <a:off x="5225734" y="4760883"/>
            <a:ext cx="2172808" cy="1386718"/>
          </a:xfrm>
          <a:prstGeom prst="rect">
            <a:avLst/>
          </a:prstGeom>
        </p:spPr>
      </p:pic>
    </p:spTree>
    <p:extLst>
      <p:ext uri="{BB962C8B-B14F-4D97-AF65-F5344CB8AC3E}">
        <p14:creationId xmlns:p14="http://schemas.microsoft.com/office/powerpoint/2010/main" val="173816921"/>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FCE155BFE82D4096FCA492A2A79DAE" ma:contentTypeVersion="13" ma:contentTypeDescription="Create a new document." ma:contentTypeScope="" ma:versionID="7eef72bfa7ee5451b4fa04c0193bab5c">
  <xsd:schema xmlns:xsd="http://www.w3.org/2001/XMLSchema" xmlns:xs="http://www.w3.org/2001/XMLSchema" xmlns:p="http://schemas.microsoft.com/office/2006/metadata/properties" xmlns:ns2="d82c7b53-b029-44d5-9ef6-308ac41fe8b2" xmlns:ns3="fe2b6482-5649-40c1-beec-bd2489afe435" xmlns:ns4="9e5aff34-c4f2-41be-847e-4f74b22b02cf" targetNamespace="http://schemas.microsoft.com/office/2006/metadata/properties" ma:root="true" ma:fieldsID="e186851975b0054a5575f9c96fb484d2" ns2:_="" ns3:_="" ns4:_="">
    <xsd:import namespace="d82c7b53-b029-44d5-9ef6-308ac41fe8b2"/>
    <xsd:import namespace="fe2b6482-5649-40c1-beec-bd2489afe435"/>
    <xsd:import namespace="9e5aff34-c4f2-41be-847e-4f74b22b02c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SearchPropertie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2c7b53-b029-44d5-9ef6-308ac41fe8b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9" nillable="true" ma:displayName="Taxonomy Catch All Column" ma:hidden="true" ma:list="{71a9fa94-0187-4a6a-8077-060d0dbc250d}" ma:internalName="TaxCatchAll" ma:showField="CatchAllData" ma:web="d82c7b53-b029-44d5-9ef6-308ac41fe8b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2b6482-5649-40c1-beec-bd2489afe4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aff34-c4f2-41be-847e-4f74b22b02cf"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82c7b53-b029-44d5-9ef6-308ac41fe8b2">S72TC4QPJDPR-82-79</_dlc_DocId>
    <_dlc_DocIdUrl xmlns="d82c7b53-b029-44d5-9ef6-308ac41fe8b2">
      <Url>https://skillsforcare.sharepoint.com/marketing/_layouts/15/DocIdRedir.aspx?ID=S72TC4QPJDPR-82-79</Url>
      <Description>S72TC4QPJDPR-82-79</Description>
    </_dlc_DocIdUrl>
    <TaxCatchAll xmlns="d82c7b53-b029-44d5-9ef6-308ac41fe8b2" xsi:nil="true"/>
    <lcf76f155ced4ddcb4097134ff3c332f xmlns="fe2b6482-5649-40c1-beec-bd2489afe4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2D8538-1415-4095-947B-960518B5384A}">
  <ds:schemaRefs>
    <ds:schemaRef ds:uri="http://schemas.microsoft.com/sharepoint/events"/>
  </ds:schemaRefs>
</ds:datastoreItem>
</file>

<file path=customXml/itemProps2.xml><?xml version="1.0" encoding="utf-8"?>
<ds:datastoreItem xmlns:ds="http://schemas.openxmlformats.org/officeDocument/2006/customXml" ds:itemID="{5C61EC39-5D47-4AD4-BF2E-9D1466F071C5}">
  <ds:schemaRefs>
    <ds:schemaRef ds:uri="http://schemas.microsoft.com/sharepoint/v3/contenttype/forms"/>
  </ds:schemaRefs>
</ds:datastoreItem>
</file>

<file path=customXml/itemProps3.xml><?xml version="1.0" encoding="utf-8"?>
<ds:datastoreItem xmlns:ds="http://schemas.openxmlformats.org/officeDocument/2006/customXml" ds:itemID="{74AF9E12-2E55-4E90-AEE8-D086DB1EB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2c7b53-b029-44d5-9ef6-308ac41fe8b2"/>
    <ds:schemaRef ds:uri="fe2b6482-5649-40c1-beec-bd2489afe435"/>
    <ds:schemaRef ds:uri="9e5aff34-c4f2-41be-847e-4f74b22b02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5880B4D-B4BF-4A29-AA72-5D8F37AF76B0}">
  <ds:schemaRefs>
    <ds:schemaRef ds:uri="http://schemas.microsoft.com/office/2006/metadata/properties"/>
    <ds:schemaRef ds:uri="http://schemas.microsoft.com/office/infopath/2007/PartnerControls"/>
    <ds:schemaRef ds:uri="http://schemas.microsoft.com/sharepoint/v3"/>
    <ds:schemaRef ds:uri="d82c7b53-b029-44d5-9ef6-308ac41fe8b2"/>
    <ds:schemaRef ds:uri="fe2b6482-5649-40c1-beec-bd2489afe435"/>
  </ds:schemaRefs>
</ds:datastoreItem>
</file>

<file path=docProps/app.xml><?xml version="1.0" encoding="utf-8"?>
<Properties xmlns="http://schemas.openxmlformats.org/officeDocument/2006/extended-properties" xmlns:vt="http://schemas.openxmlformats.org/officeDocument/2006/docPropsVTypes">
  <Template>Office Theme</Template>
  <TotalTime>2214</TotalTime>
  <Words>3837</Words>
  <Application>Microsoft Office PowerPoint</Application>
  <PresentationFormat>On-screen Show (4:3)</PresentationFormat>
  <Paragraphs>219</Paragraphs>
  <Slides>19</Slides>
  <Notes>19</Notes>
  <HiddenSlides>1</HiddenSlides>
  <MMClips>1</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Title slides</vt:lpstr>
      <vt:lpstr>Bespoke content slides</vt:lpstr>
      <vt:lpstr>End slides</vt:lpstr>
      <vt:lpstr>Adult Social Care Workforce Data Set (ASC-WDS)</vt:lpstr>
      <vt:lpstr>Discover the ASC-WDS</vt:lpstr>
      <vt:lpstr>PowerPoint Presentation</vt:lpstr>
      <vt:lpstr>PowerPoint Presentation</vt:lpstr>
      <vt:lpstr>PowerPoint Presentation</vt:lpstr>
      <vt:lpstr>Data example</vt:lpstr>
      <vt:lpstr>PowerPoint Presentation</vt:lpstr>
      <vt:lpstr>Data and publications</vt:lpstr>
      <vt:lpstr>Informing policy and planning</vt:lpstr>
      <vt:lpstr>Bespoke reports </vt:lpstr>
      <vt:lpstr>The picture in Barnsley</vt:lpstr>
      <vt:lpstr>The picture in Yorkshire &amp; Humber</vt:lpstr>
      <vt:lpstr>Why should you encourage providers to use ASC-WDS?</vt:lpstr>
      <vt:lpstr>Benefits to providers</vt:lpstr>
      <vt:lpstr>PowerPoint Presentation</vt:lpstr>
      <vt:lpstr>How can you encourage providers to use ASC-WDS?</vt:lpstr>
      <vt:lpstr>How can you encourage providers to use ASC-WDS?</vt:lpstr>
      <vt:lpstr>Want to know more?</vt:lpstr>
      <vt:lpstr>FAQs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Eliza McConnell</cp:lastModifiedBy>
  <cp:revision>205</cp:revision>
  <dcterms:created xsi:type="dcterms:W3CDTF">2019-11-26T09:38:15Z</dcterms:created>
  <dcterms:modified xsi:type="dcterms:W3CDTF">2023-03-23T16:12:01Z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0x01010098FCE155BFE82D4096FCA492A2A79DAE</vt:lpwstr>
  </property>
  <property fmtid="{D5CDD505-2E9C-101B-9397-08002B2CF9AE}" pid="3" name="_dlc_DocIdItemGuid">
    <vt:lpwstr>936e98e0-0d36-4ece-9fa6-2c2af0d394cd</vt:lpwstr>
  </property>
  <property fmtid="{D5CDD505-2E9C-101B-9397-08002B2CF9AE}" pid="4" name="Order">
    <vt:r8>7900</vt:r8>
  </property>
  <property fmtid="{D5CDD505-2E9C-101B-9397-08002B2CF9AE}" pid="5" name="MSIP_Label_f194113b-ecba-4458-8e2e-fa038bf17a69_Enabled">
    <vt:lpwstr>true</vt:lpwstr>
  </property>
  <property fmtid="{D5CDD505-2E9C-101B-9397-08002B2CF9AE}" pid="6" name="MSIP_Label_f194113b-ecba-4458-8e2e-fa038bf17a69_SetDate">
    <vt:lpwstr>2022-08-18T15:18:16Z</vt:lpwstr>
  </property>
  <property fmtid="{D5CDD505-2E9C-101B-9397-08002B2CF9AE}" pid="7" name="MSIP_Label_f194113b-ecba-4458-8e2e-fa038bf17a69_Method">
    <vt:lpwstr>Standard</vt:lpwstr>
  </property>
  <property fmtid="{D5CDD505-2E9C-101B-9397-08002B2CF9AE}" pid="8" name="MSIP_Label_f194113b-ecba-4458-8e2e-fa038bf17a69_Name">
    <vt:lpwstr>Internal</vt:lpwstr>
  </property>
  <property fmtid="{D5CDD505-2E9C-101B-9397-08002B2CF9AE}" pid="9" name="MSIP_Label_f194113b-ecba-4458-8e2e-fa038bf17a69_SiteId">
    <vt:lpwstr>5c317017-415d-43e6-ada1-7668f9ad3f9f</vt:lpwstr>
  </property>
  <property fmtid="{D5CDD505-2E9C-101B-9397-08002B2CF9AE}" pid="10" name="MSIP_Label_f194113b-ecba-4458-8e2e-fa038bf17a69_ActionId">
    <vt:lpwstr>de83eafb-008b-4e19-a8c3-f4aebc01a662</vt:lpwstr>
  </property>
  <property fmtid="{D5CDD505-2E9C-101B-9397-08002B2CF9AE}" pid="11" name="MSIP_Label_f194113b-ecba-4458-8e2e-fa038bf17a69_ContentBits">
    <vt:lpwstr>2</vt:lpwstr>
  </property>
  <property fmtid="{D5CDD505-2E9C-101B-9397-08002B2CF9AE}" pid="12" name="ClassificationContentMarkingFooterLocations">
    <vt:lpwstr>Title slides:3\Bespoke content slides:3\End slides:3</vt:lpwstr>
  </property>
  <property fmtid="{D5CDD505-2E9C-101B-9397-08002B2CF9AE}" pid="13" name="ClassificationContentMarkingFooterText">
    <vt:lpwstr>Internal </vt:lpwstr>
  </property>
  <property fmtid="{D5CDD505-2E9C-101B-9397-08002B2CF9AE}" pid="14" name="MediaServiceImageTags">
    <vt:lpwstr/>
  </property>
</Properties>
</file>